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65" r:id="rId4"/>
    <p:sldId id="264" r:id="rId5"/>
    <p:sldId id="263" r:id="rId6"/>
    <p:sldId id="261" r:id="rId7"/>
    <p:sldId id="262" r:id="rId8"/>
    <p:sldId id="266" r:id="rId9"/>
    <p:sldId id="267" r:id="rId10"/>
    <p:sldId id="268" r:id="rId11"/>
    <p:sldId id="269" r:id="rId1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0" userDrawn="1">
          <p15:clr>
            <a:srgbClr val="A4A3A4"/>
          </p15:clr>
        </p15:guide>
        <p15:guide id="2" pos="47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35B94B-5ADE-47A9-AAB8-CB3A96021BBB}" v="1" dt="2026-03-04T14:35:51.385"/>
    <p1510:client id="{7BF1CF97-75AB-4EB7-8D61-224A3B9F66E8}" v="11" dt="2026-03-05T13:26:32.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4" autoAdjust="0"/>
    <p:restoredTop sz="67397" autoAdjust="0"/>
  </p:normalViewPr>
  <p:slideViewPr>
    <p:cSldViewPr snapToGrid="0">
      <p:cViewPr varScale="1">
        <p:scale>
          <a:sx n="107" d="100"/>
          <a:sy n="107" d="100"/>
        </p:scale>
        <p:origin x="4992" y="102"/>
      </p:cViewPr>
      <p:guideLst>
        <p:guide orient="horz" pos="1570"/>
        <p:guide pos="47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dirty="0"/>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A45ED-19C1-42B6-BFF4-47FBE821299C}" type="datetimeFigureOut">
              <a:rPr lang="fi-FI" smtClean="0"/>
              <a:t>5.3.2026</a:t>
            </a:fld>
            <a:endParaRPr lang="fi-FI" dirty="0"/>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dirty="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dirty="0"/>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EB0D9-7E24-4C0E-ADA3-16DD178ADCFF}" type="slidenum">
              <a:rPr lang="fi-FI" smtClean="0"/>
              <a:t>‹#›</a:t>
            </a:fld>
            <a:endParaRPr lang="fi-FI" dirty="0"/>
          </a:p>
        </p:txBody>
      </p:sp>
    </p:spTree>
    <p:extLst>
      <p:ext uri="{BB962C8B-B14F-4D97-AF65-F5344CB8AC3E}">
        <p14:creationId xmlns:p14="http://schemas.microsoft.com/office/powerpoint/2010/main" val="1152343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3EEB0D9-7E24-4C0E-ADA3-16DD178ADCFF}" type="slidenum">
              <a:rPr lang="fi-FI" smtClean="0"/>
              <a:t>2</a:t>
            </a:fld>
            <a:endParaRPr lang="fi-FI"/>
          </a:p>
        </p:txBody>
      </p:sp>
    </p:spTree>
    <p:extLst>
      <p:ext uri="{BB962C8B-B14F-4D97-AF65-F5344CB8AC3E}">
        <p14:creationId xmlns:p14="http://schemas.microsoft.com/office/powerpoint/2010/main" val="1018425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sz="1200" b="1" kern="1200" dirty="0">
                <a:solidFill>
                  <a:schemeClr val="tx1"/>
                </a:solidFill>
                <a:effectLst/>
                <a:latin typeface="+mn-lt"/>
                <a:ea typeface="+mn-ea"/>
                <a:cs typeface="+mn-cs"/>
              </a:rPr>
              <a:t> Tips: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Include an assessment of the achievement of objectives in the agenda of the association's annual meeting each year.</a:t>
            </a:r>
            <a:endParaRPr lang="fi-FI" sz="12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23EEB0D9-7E24-4C0E-ADA3-16DD178ADCFF}" type="slidenum">
              <a:rPr lang="fi-FI" smtClean="0"/>
              <a:t>11</a:t>
            </a:fld>
            <a:endParaRPr lang="fi-FI" dirty="0"/>
          </a:p>
        </p:txBody>
      </p:sp>
    </p:spTree>
    <p:extLst>
      <p:ext uri="{BB962C8B-B14F-4D97-AF65-F5344CB8AC3E}">
        <p14:creationId xmlns:p14="http://schemas.microsoft.com/office/powerpoint/2010/main" val="128773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sz="1200" b="1" kern="1200" dirty="0">
                <a:solidFill>
                  <a:schemeClr val="tx1"/>
                </a:solidFill>
                <a:effectLst/>
                <a:latin typeface="+mn-lt"/>
                <a:ea typeface="+mn-ea"/>
                <a:cs typeface="+mn-cs"/>
              </a:rPr>
              <a:t>Tips: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When the goals of the route network serve the fundamental goals of the participating organisations, membership in the network is beneficial and it is easier to engage members to a new route network or already certified network. </a:t>
            </a:r>
          </a:p>
          <a:p>
            <a:pPr lvl="0"/>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Setting goals is a process that goes hand in hand with growing your network. Goals become more specific and evolve over time. However, it is important </a:t>
            </a:r>
            <a:r>
              <a:rPr lang="en-GB" sz="1200" u="sng" kern="1200" dirty="0">
                <a:solidFill>
                  <a:schemeClr val="tx1"/>
                </a:solidFill>
                <a:effectLst/>
                <a:latin typeface="+mn-lt"/>
                <a:ea typeface="+mn-ea"/>
                <a:cs typeface="+mn-cs"/>
              </a:rPr>
              <a:t>to clearly define the basic goals and motivation</a:t>
            </a:r>
            <a:r>
              <a:rPr lang="en-GB" sz="1200" kern="1200" dirty="0">
                <a:solidFill>
                  <a:schemeClr val="tx1"/>
                </a:solidFill>
                <a:effectLst/>
                <a:latin typeface="+mn-lt"/>
                <a:ea typeface="+mn-ea"/>
                <a:cs typeface="+mn-cs"/>
              </a:rPr>
              <a:t> of the network so that they can be clearly communicated to new members.</a:t>
            </a:r>
            <a:endParaRPr lang="fi-FI" sz="12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23EEB0D9-7E24-4C0E-ADA3-16DD178ADCFF}" type="slidenum">
              <a:rPr lang="fi-FI" smtClean="0"/>
              <a:t>3</a:t>
            </a:fld>
            <a:endParaRPr lang="fi-FI"/>
          </a:p>
        </p:txBody>
      </p:sp>
    </p:spTree>
    <p:extLst>
      <p:ext uri="{BB962C8B-B14F-4D97-AF65-F5344CB8AC3E}">
        <p14:creationId xmlns:p14="http://schemas.microsoft.com/office/powerpoint/2010/main" val="2128138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sz="1200" b="1" kern="1200" dirty="0">
                <a:solidFill>
                  <a:schemeClr val="tx1"/>
                </a:solidFill>
                <a:effectLst/>
                <a:latin typeface="+mn-lt"/>
                <a:ea typeface="+mn-ea"/>
                <a:cs typeface="+mn-cs"/>
              </a:rPr>
              <a:t>Tips: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Clarify the theme so that it is understandable for people who are unfamiliar with the topic.</a:t>
            </a:r>
            <a:endParaRPr lang="fi-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Points to consider: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Consider how broad or narrow the theme should be.</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Reflect the theme to membership: What kind of organisations can be included to the network? (check the step 4 and 5)</a:t>
            </a:r>
            <a:endParaRPr lang="fi-FI" sz="12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23EEB0D9-7E24-4C0E-ADA3-16DD178ADCFF}" type="slidenum">
              <a:rPr lang="fi-FI" smtClean="0"/>
              <a:t>4</a:t>
            </a:fld>
            <a:endParaRPr lang="fi-FI"/>
          </a:p>
        </p:txBody>
      </p:sp>
    </p:spTree>
    <p:extLst>
      <p:ext uri="{BB962C8B-B14F-4D97-AF65-F5344CB8AC3E}">
        <p14:creationId xmlns:p14="http://schemas.microsoft.com/office/powerpoint/2010/main" val="2303251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sz="1200" b="1" kern="1200" dirty="0">
                <a:solidFill>
                  <a:schemeClr val="tx1"/>
                </a:solidFill>
                <a:effectLst/>
                <a:latin typeface="+mn-lt"/>
                <a:ea typeface="+mn-ea"/>
                <a:cs typeface="+mn-cs"/>
              </a:rPr>
              <a:t>Points to consider:</a:t>
            </a:r>
            <a:r>
              <a:rPr lang="en-GB"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There must be members in at least three European countries.</a:t>
            </a:r>
            <a:endParaRPr lang="fi-FI" sz="12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23EEB0D9-7E24-4C0E-ADA3-16DD178ADCFF}" type="slidenum">
              <a:rPr lang="fi-FI" smtClean="0"/>
              <a:t>5</a:t>
            </a:fld>
            <a:endParaRPr lang="fi-FI"/>
          </a:p>
        </p:txBody>
      </p:sp>
    </p:spTree>
    <p:extLst>
      <p:ext uri="{BB962C8B-B14F-4D97-AF65-F5344CB8AC3E}">
        <p14:creationId xmlns:p14="http://schemas.microsoft.com/office/powerpoint/2010/main" val="1911694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sz="1200" b="1" kern="1200" dirty="0">
                <a:solidFill>
                  <a:schemeClr val="tx1"/>
                </a:solidFill>
                <a:effectLst/>
                <a:latin typeface="+mn-lt"/>
                <a:ea typeface="+mn-ea"/>
                <a:cs typeface="+mn-cs"/>
              </a:rPr>
              <a:t>Tips: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network can define the types of member organisations it wants to target: Only certain types of organisations may be accepted into the route network (exclusive), or it may be open to different types of organisations related to the theme (inclusive). Examples of exclusive network: European Route of Historic Thermal Towns, that only accepts municipalities as a member / European Route of Industrial Heritage, that have many kinds of organisations as a member.</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Summarise the benefits clearly - this will help communication with potential new members.</a:t>
            </a:r>
          </a:p>
          <a:p>
            <a:pPr lvl="0"/>
            <a:endParaRPr lang="fi-FI"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Points to consider:</a:t>
            </a:r>
            <a:r>
              <a:rPr lang="en-GB"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Cultural routes must have a scientific basis.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When a Cultural Route is developing sustainable tourism, it is beneficial to establish connections with the tourism industry.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network must include organisations that manage sites that can be visited.</a:t>
            </a:r>
            <a:endParaRPr lang="fi-FI" sz="12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23EEB0D9-7E24-4C0E-ADA3-16DD178ADCFF}" type="slidenum">
              <a:rPr lang="fi-FI" smtClean="0"/>
              <a:t>6</a:t>
            </a:fld>
            <a:endParaRPr lang="fi-FI"/>
          </a:p>
        </p:txBody>
      </p:sp>
    </p:spTree>
    <p:extLst>
      <p:ext uri="{BB962C8B-B14F-4D97-AF65-F5344CB8AC3E}">
        <p14:creationId xmlns:p14="http://schemas.microsoft.com/office/powerpoint/2010/main" val="2064606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sz="1200" b="1" kern="1200" dirty="0">
                <a:solidFill>
                  <a:schemeClr val="tx1"/>
                </a:solidFill>
                <a:effectLst/>
                <a:latin typeface="+mn-lt"/>
                <a:ea typeface="+mn-ea"/>
                <a:cs typeface="+mn-cs"/>
              </a:rPr>
              <a:t>Tips: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organisational model can support the division of responsibilities within the route network. When defining responsibilities for members (In kind contributions), ensure that fulfilling these responsibilities brings concrete benefits to the organisation responsible. Responsibilities should serve the fundamental objectives of member organisations as effectively as possible.</a:t>
            </a:r>
            <a:endParaRPr lang="fi-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Consider management structure. Do you need national contact points? Do you need to set up working groups to work with different priority fields of action? </a:t>
            </a:r>
          </a:p>
          <a:p>
            <a:endParaRPr lang="fi-FI"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Points to consider:</a:t>
            </a:r>
            <a:endParaRPr lang="fi-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 association or consortium of associations must be established to manage the Cultural Route. The association must be established two years before applying for the certification, so in the early stages of the development work, it must be decided in which country the association will be established and who shall be responsible for its operations. The association must be established in a member state of the Council of Europe.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Route networks must have a scientific council, which is in practice a network of scientists and researchers that are working with the theme from different perspectives. Scientific councils support the route network and provide the scientific base. </a:t>
            </a:r>
            <a:endParaRPr lang="fi-FI" sz="12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23EEB0D9-7E24-4C0E-ADA3-16DD178ADCFF}" type="slidenum">
              <a:rPr lang="fi-FI" smtClean="0"/>
              <a:t>7</a:t>
            </a:fld>
            <a:endParaRPr lang="fi-FI"/>
          </a:p>
        </p:txBody>
      </p:sp>
    </p:spTree>
    <p:extLst>
      <p:ext uri="{BB962C8B-B14F-4D97-AF65-F5344CB8AC3E}">
        <p14:creationId xmlns:p14="http://schemas.microsoft.com/office/powerpoint/2010/main" val="3322005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algn="l" defTabSz="914400" rtl="0" eaLnBrk="1" latinLnBrk="0" hangingPunct="1"/>
            <a:r>
              <a:rPr lang="en-GB" sz="1200" b="1" kern="1200" dirty="0">
                <a:solidFill>
                  <a:schemeClr val="tx1"/>
                </a:solidFill>
                <a:effectLst/>
                <a:latin typeface="+mn-lt"/>
                <a:ea typeface="+mn-ea"/>
                <a:cs typeface="+mn-cs"/>
              </a:rPr>
              <a:t>Questions to support detailed planning:</a:t>
            </a:r>
          </a:p>
          <a:p>
            <a:pPr marL="0" lvl="0" algn="l" defTabSz="914400" rtl="0" eaLnBrk="1" latinLnBrk="0" hangingPunct="1"/>
            <a:r>
              <a:rPr lang="en-GB" sz="1200" kern="1200" dirty="0">
                <a:solidFill>
                  <a:schemeClr val="tx1"/>
                </a:solidFill>
                <a:effectLst/>
                <a:latin typeface="+mn-lt"/>
                <a:ea typeface="+mn-ea"/>
                <a:cs typeface="+mn-cs"/>
              </a:rPr>
              <a:t>What is the schedule for the activities to be carried out?</a:t>
            </a:r>
            <a:endParaRPr lang="fi-FI" sz="1200" kern="1200" dirty="0">
              <a:solidFill>
                <a:schemeClr val="tx1"/>
              </a:solidFill>
              <a:effectLst/>
              <a:latin typeface="+mn-lt"/>
              <a:ea typeface="+mn-ea"/>
              <a:cs typeface="+mn-cs"/>
            </a:endParaRPr>
          </a:p>
          <a:p>
            <a:pPr marL="0" lvl="0" algn="l" defTabSz="914400" rtl="0" eaLnBrk="1" latinLnBrk="0" hangingPunct="1"/>
            <a:r>
              <a:rPr lang="en-GB" sz="1200" kern="1200" dirty="0">
                <a:solidFill>
                  <a:schemeClr val="tx1"/>
                </a:solidFill>
                <a:effectLst/>
                <a:latin typeface="+mn-lt"/>
                <a:ea typeface="+mn-ea"/>
                <a:cs typeface="+mn-cs"/>
              </a:rPr>
              <a:t>What are the practical measures to be implemented?</a:t>
            </a:r>
            <a:endParaRPr lang="fi-FI" sz="1200" kern="1200" dirty="0">
              <a:solidFill>
                <a:schemeClr val="tx1"/>
              </a:solidFill>
              <a:effectLst/>
              <a:latin typeface="+mn-lt"/>
              <a:ea typeface="+mn-ea"/>
              <a:cs typeface="+mn-cs"/>
            </a:endParaRPr>
          </a:p>
          <a:p>
            <a:pPr marL="0" lvl="0" algn="l" defTabSz="914400" rtl="0" eaLnBrk="1" latinLnBrk="0" hangingPunct="1"/>
            <a:r>
              <a:rPr lang="en-GB" sz="1200" kern="1200" dirty="0">
                <a:solidFill>
                  <a:schemeClr val="tx1"/>
                </a:solidFill>
                <a:effectLst/>
                <a:latin typeface="+mn-lt"/>
                <a:ea typeface="+mn-ea"/>
                <a:cs typeface="+mn-cs"/>
              </a:rPr>
              <a:t>What resources are required to implement the activities (financial and in-kind)?</a:t>
            </a:r>
            <a:endParaRPr lang="fi-FI" sz="1200" kern="1200" dirty="0">
              <a:solidFill>
                <a:schemeClr val="tx1"/>
              </a:solidFill>
              <a:effectLst/>
              <a:latin typeface="+mn-lt"/>
              <a:ea typeface="+mn-ea"/>
              <a:cs typeface="+mn-cs"/>
            </a:endParaRPr>
          </a:p>
          <a:p>
            <a:pPr marL="0" lvl="0" algn="l" defTabSz="914400" rtl="0" eaLnBrk="1" latinLnBrk="0" hangingPunct="1"/>
            <a:r>
              <a:rPr lang="en-GB" sz="1200" kern="1200" dirty="0">
                <a:solidFill>
                  <a:schemeClr val="tx1"/>
                </a:solidFill>
                <a:effectLst/>
                <a:latin typeface="+mn-lt"/>
                <a:ea typeface="+mn-ea"/>
                <a:cs typeface="+mn-cs"/>
              </a:rPr>
              <a:t>Share responsibilities clearly.</a:t>
            </a:r>
            <a:endParaRPr lang="fi-FI"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Tips: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Consider integrating existing activities into the Cultural route network's activities by communicating about them through the network's communication channels.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Note that activities can be carried out on a small or large scale - the scale is determined by the resources available within the network.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Plan activities so that they support the activities of member organisations - members should be involved in planning activities!</a:t>
            </a:r>
            <a:endParaRPr lang="fi-FI" sz="1200" kern="1200" dirty="0">
              <a:solidFill>
                <a:schemeClr val="tx1"/>
              </a:solidFill>
              <a:effectLst/>
              <a:latin typeface="+mn-lt"/>
              <a:ea typeface="+mn-ea"/>
              <a:cs typeface="+mn-cs"/>
            </a:endParaRPr>
          </a:p>
          <a:p>
            <a:endParaRPr lang="fi-FI" dirty="0"/>
          </a:p>
          <a:p>
            <a:r>
              <a:rPr lang="en-GB" sz="1200" b="1" kern="1200" dirty="0">
                <a:solidFill>
                  <a:schemeClr val="tx1"/>
                </a:solidFill>
                <a:effectLst/>
                <a:latin typeface="+mn-lt"/>
                <a:ea typeface="+mn-ea"/>
                <a:cs typeface="+mn-cs"/>
              </a:rPr>
              <a:t>Points to consider:</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Cultural routes are expected to implement common activities in five priority fields of action: </a:t>
            </a:r>
            <a:endParaRPr lang="fi-FI"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Co-operation in research and development </a:t>
            </a:r>
            <a:endParaRPr lang="fi-FI"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Enhancement of memory, history and European heritage </a:t>
            </a:r>
            <a:endParaRPr lang="fi-FI"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Cultural and educational exchanges for young Europeans </a:t>
            </a:r>
            <a:endParaRPr lang="fi-FI"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Contemporary cultural and artistic practice </a:t>
            </a:r>
            <a:endParaRPr lang="fi-FI"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Cultural tourism and sustainable cultural development </a:t>
            </a:r>
          </a:p>
          <a:p>
            <a:pPr lvl="1"/>
            <a:endParaRPr lang="en-GB" sz="1200" kern="1200" dirty="0">
              <a:solidFill>
                <a:schemeClr val="tx1"/>
              </a:solidFill>
              <a:effectLst/>
              <a:latin typeface="+mn-lt"/>
              <a:ea typeface="+mn-ea"/>
              <a:cs typeface="+mn-cs"/>
            </a:endParaRPr>
          </a:p>
          <a:p>
            <a:pPr lvl="1"/>
            <a:endParaRPr lang="fi-FI" sz="12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23EEB0D9-7E24-4C0E-ADA3-16DD178ADCFF}" type="slidenum">
              <a:rPr lang="fi-FI" smtClean="0"/>
              <a:t>8</a:t>
            </a:fld>
            <a:endParaRPr lang="fi-FI"/>
          </a:p>
        </p:txBody>
      </p:sp>
    </p:spTree>
    <p:extLst>
      <p:ext uri="{BB962C8B-B14F-4D97-AF65-F5344CB8AC3E}">
        <p14:creationId xmlns:p14="http://schemas.microsoft.com/office/powerpoint/2010/main" val="21163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sz="1200" b="1" kern="1200" dirty="0">
                <a:solidFill>
                  <a:schemeClr val="tx1"/>
                </a:solidFill>
                <a:effectLst/>
                <a:latin typeface="+mn-lt"/>
                <a:ea typeface="+mn-ea"/>
                <a:cs typeface="+mn-cs"/>
              </a:rPr>
              <a:t>Tips: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Consider whether the route network can promise members a certain level of visibility. For example, a certain number of posts on the route network's social media, etc.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Also consider whether members could be given responsibilities in communication actions (for example reposting social media posts of the route network).</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Note that the route offers plenty of cross-marketing opportunities: encourage network members to communicate about the route sites and activities!</a:t>
            </a:r>
          </a:p>
          <a:p>
            <a:pPr lvl="0"/>
            <a:endParaRPr lang="fi-FI"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Points to consider: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Note that certification requires that the network has a website and social media communication channels. The program also sets requirements for the creation of a logo and graphic charter.</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Note that the destinations visited along the route, how to get there, and any related tourism products and sales channels must be clearly communicated to visitors.</a:t>
            </a:r>
            <a:endParaRPr lang="fi-FI" sz="12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23EEB0D9-7E24-4C0E-ADA3-16DD178ADCFF}" type="slidenum">
              <a:rPr lang="fi-FI" smtClean="0"/>
              <a:t>9</a:t>
            </a:fld>
            <a:endParaRPr lang="fi-FI"/>
          </a:p>
        </p:txBody>
      </p:sp>
    </p:spTree>
    <p:extLst>
      <p:ext uri="{BB962C8B-B14F-4D97-AF65-F5344CB8AC3E}">
        <p14:creationId xmlns:p14="http://schemas.microsoft.com/office/powerpoint/2010/main" val="2093641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3EEB0D9-7E24-4C0E-ADA3-16DD178ADCFF}" type="slidenum">
              <a:rPr lang="fi-FI" smtClean="0"/>
              <a:t>10</a:t>
            </a:fld>
            <a:endParaRPr lang="fi-FI" dirty="0"/>
          </a:p>
        </p:txBody>
      </p:sp>
    </p:spTree>
    <p:extLst>
      <p:ext uri="{BB962C8B-B14F-4D97-AF65-F5344CB8AC3E}">
        <p14:creationId xmlns:p14="http://schemas.microsoft.com/office/powerpoint/2010/main" val="374266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8A7D4C-6002-15F4-4262-51C628C6B978}"/>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75372BE0-1E03-B79A-9427-618F1538DD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6A59DCEC-5540-50FA-D444-056AEAD6EFD2}"/>
              </a:ext>
            </a:extLst>
          </p:cNvPr>
          <p:cNvSpPr>
            <a:spLocks noGrp="1"/>
          </p:cNvSpPr>
          <p:nvPr>
            <p:ph type="dt" sz="half" idx="10"/>
          </p:nvPr>
        </p:nvSpPr>
        <p:spPr/>
        <p:txBody>
          <a:bodyPr/>
          <a:lstStyle/>
          <a:p>
            <a:fld id="{96A37F57-56F0-4474-A7BA-9832E57D5381}" type="datetimeFigureOut">
              <a:rPr lang="fi-FI" smtClean="0"/>
              <a:t>5.3.2026</a:t>
            </a:fld>
            <a:endParaRPr lang="fi-FI" dirty="0"/>
          </a:p>
        </p:txBody>
      </p:sp>
      <p:sp>
        <p:nvSpPr>
          <p:cNvPr id="5" name="Alatunnisteen paikkamerkki 4">
            <a:extLst>
              <a:ext uri="{FF2B5EF4-FFF2-40B4-BE49-F238E27FC236}">
                <a16:creationId xmlns:a16="http://schemas.microsoft.com/office/drawing/2014/main" id="{75966AC9-1740-F558-3C60-5ADD8EFAA8FC}"/>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7EFEBA53-57FA-91E1-72D8-BEBE1C049235}"/>
              </a:ext>
            </a:extLst>
          </p:cNvPr>
          <p:cNvSpPr>
            <a:spLocks noGrp="1"/>
          </p:cNvSpPr>
          <p:nvPr>
            <p:ph type="sldNum" sz="quarter" idx="12"/>
          </p:nvPr>
        </p:nvSpPr>
        <p:spPr/>
        <p:txBody>
          <a:bodyPr/>
          <a:lstStyle/>
          <a:p>
            <a:fld id="{CFAA9CC2-43F8-4D72-A9C8-7450F458B7DE}" type="slidenum">
              <a:rPr lang="fi-FI" smtClean="0"/>
              <a:t>‹#›</a:t>
            </a:fld>
            <a:endParaRPr lang="fi-FI" dirty="0"/>
          </a:p>
        </p:txBody>
      </p:sp>
    </p:spTree>
    <p:extLst>
      <p:ext uri="{BB962C8B-B14F-4D97-AF65-F5344CB8AC3E}">
        <p14:creationId xmlns:p14="http://schemas.microsoft.com/office/powerpoint/2010/main" val="206249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791F18-D7CA-0201-3CB4-C34079EFA881}"/>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0669B74C-CAFB-6CBB-07F9-4DB7950EAC46}"/>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BAD889A-6FFF-F646-0B1E-2A8B359DF317}"/>
              </a:ext>
            </a:extLst>
          </p:cNvPr>
          <p:cNvSpPr>
            <a:spLocks noGrp="1"/>
          </p:cNvSpPr>
          <p:nvPr>
            <p:ph type="dt" sz="half" idx="10"/>
          </p:nvPr>
        </p:nvSpPr>
        <p:spPr/>
        <p:txBody>
          <a:bodyPr/>
          <a:lstStyle/>
          <a:p>
            <a:fld id="{96A37F57-56F0-4474-A7BA-9832E57D5381}" type="datetimeFigureOut">
              <a:rPr lang="fi-FI" smtClean="0"/>
              <a:t>5.3.2026</a:t>
            </a:fld>
            <a:endParaRPr lang="fi-FI" dirty="0"/>
          </a:p>
        </p:txBody>
      </p:sp>
      <p:sp>
        <p:nvSpPr>
          <p:cNvPr id="5" name="Alatunnisteen paikkamerkki 4">
            <a:extLst>
              <a:ext uri="{FF2B5EF4-FFF2-40B4-BE49-F238E27FC236}">
                <a16:creationId xmlns:a16="http://schemas.microsoft.com/office/drawing/2014/main" id="{22CBE142-25A0-8A6C-182A-34F3347E5047}"/>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BA5EA009-E0F8-153E-8325-62723DDC3D85}"/>
              </a:ext>
            </a:extLst>
          </p:cNvPr>
          <p:cNvSpPr>
            <a:spLocks noGrp="1"/>
          </p:cNvSpPr>
          <p:nvPr>
            <p:ph type="sldNum" sz="quarter" idx="12"/>
          </p:nvPr>
        </p:nvSpPr>
        <p:spPr/>
        <p:txBody>
          <a:bodyPr/>
          <a:lstStyle/>
          <a:p>
            <a:fld id="{CFAA9CC2-43F8-4D72-A9C8-7450F458B7DE}" type="slidenum">
              <a:rPr lang="fi-FI" smtClean="0"/>
              <a:t>‹#›</a:t>
            </a:fld>
            <a:endParaRPr lang="fi-FI" dirty="0"/>
          </a:p>
        </p:txBody>
      </p:sp>
    </p:spTree>
    <p:extLst>
      <p:ext uri="{BB962C8B-B14F-4D97-AF65-F5344CB8AC3E}">
        <p14:creationId xmlns:p14="http://schemas.microsoft.com/office/powerpoint/2010/main" val="1359372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9F64CB8E-F1D6-82C8-B6BD-F5E722196AD7}"/>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4A674773-BBE9-DD42-9974-B8B1B5FAC367}"/>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4E1A180-4249-3E77-4FF4-2E03271D87F2}"/>
              </a:ext>
            </a:extLst>
          </p:cNvPr>
          <p:cNvSpPr>
            <a:spLocks noGrp="1"/>
          </p:cNvSpPr>
          <p:nvPr>
            <p:ph type="dt" sz="half" idx="10"/>
          </p:nvPr>
        </p:nvSpPr>
        <p:spPr/>
        <p:txBody>
          <a:bodyPr/>
          <a:lstStyle/>
          <a:p>
            <a:fld id="{96A37F57-56F0-4474-A7BA-9832E57D5381}" type="datetimeFigureOut">
              <a:rPr lang="fi-FI" smtClean="0"/>
              <a:t>5.3.2026</a:t>
            </a:fld>
            <a:endParaRPr lang="fi-FI" dirty="0"/>
          </a:p>
        </p:txBody>
      </p:sp>
      <p:sp>
        <p:nvSpPr>
          <p:cNvPr id="5" name="Alatunnisteen paikkamerkki 4">
            <a:extLst>
              <a:ext uri="{FF2B5EF4-FFF2-40B4-BE49-F238E27FC236}">
                <a16:creationId xmlns:a16="http://schemas.microsoft.com/office/drawing/2014/main" id="{811DFB34-55F2-408F-CC96-44D43315E7D9}"/>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352B624D-52D5-BC89-7F35-4D81670352C9}"/>
              </a:ext>
            </a:extLst>
          </p:cNvPr>
          <p:cNvSpPr>
            <a:spLocks noGrp="1"/>
          </p:cNvSpPr>
          <p:nvPr>
            <p:ph type="sldNum" sz="quarter" idx="12"/>
          </p:nvPr>
        </p:nvSpPr>
        <p:spPr/>
        <p:txBody>
          <a:bodyPr/>
          <a:lstStyle/>
          <a:p>
            <a:fld id="{CFAA9CC2-43F8-4D72-A9C8-7450F458B7DE}" type="slidenum">
              <a:rPr lang="fi-FI" smtClean="0"/>
              <a:t>‹#›</a:t>
            </a:fld>
            <a:endParaRPr lang="fi-FI" dirty="0"/>
          </a:p>
        </p:txBody>
      </p:sp>
    </p:spTree>
    <p:extLst>
      <p:ext uri="{BB962C8B-B14F-4D97-AF65-F5344CB8AC3E}">
        <p14:creationId xmlns:p14="http://schemas.microsoft.com/office/powerpoint/2010/main" val="664661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FC519F-7D45-AAB1-5DC3-6720513901C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1ED6F1A-8F51-30EB-CB82-9735060B58C2}"/>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98EBEC6-4167-DF55-DE0F-867EC0F03389}"/>
              </a:ext>
            </a:extLst>
          </p:cNvPr>
          <p:cNvSpPr>
            <a:spLocks noGrp="1"/>
          </p:cNvSpPr>
          <p:nvPr>
            <p:ph type="dt" sz="half" idx="10"/>
          </p:nvPr>
        </p:nvSpPr>
        <p:spPr/>
        <p:txBody>
          <a:bodyPr/>
          <a:lstStyle/>
          <a:p>
            <a:fld id="{96A37F57-56F0-4474-A7BA-9832E57D5381}" type="datetimeFigureOut">
              <a:rPr lang="fi-FI" smtClean="0"/>
              <a:t>5.3.2026</a:t>
            </a:fld>
            <a:endParaRPr lang="fi-FI" dirty="0"/>
          </a:p>
        </p:txBody>
      </p:sp>
      <p:sp>
        <p:nvSpPr>
          <p:cNvPr id="5" name="Alatunnisteen paikkamerkki 4">
            <a:extLst>
              <a:ext uri="{FF2B5EF4-FFF2-40B4-BE49-F238E27FC236}">
                <a16:creationId xmlns:a16="http://schemas.microsoft.com/office/drawing/2014/main" id="{783454B9-C965-FF53-46CF-04B819E79643}"/>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A29280E2-6E90-3C0D-3548-3AC74969E7E9}"/>
              </a:ext>
            </a:extLst>
          </p:cNvPr>
          <p:cNvSpPr>
            <a:spLocks noGrp="1"/>
          </p:cNvSpPr>
          <p:nvPr>
            <p:ph type="sldNum" sz="quarter" idx="12"/>
          </p:nvPr>
        </p:nvSpPr>
        <p:spPr/>
        <p:txBody>
          <a:bodyPr/>
          <a:lstStyle/>
          <a:p>
            <a:fld id="{CFAA9CC2-43F8-4D72-A9C8-7450F458B7DE}" type="slidenum">
              <a:rPr lang="fi-FI" smtClean="0"/>
              <a:t>‹#›</a:t>
            </a:fld>
            <a:endParaRPr lang="fi-FI" dirty="0"/>
          </a:p>
        </p:txBody>
      </p:sp>
    </p:spTree>
    <p:extLst>
      <p:ext uri="{BB962C8B-B14F-4D97-AF65-F5344CB8AC3E}">
        <p14:creationId xmlns:p14="http://schemas.microsoft.com/office/powerpoint/2010/main" val="3929207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06F949-047A-D26E-B3FF-87DC6BEBEDA3}"/>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40F13D58-67D8-C50D-098B-BC48284BE5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D92F91DA-696E-0F5D-2862-1E2C07978240}"/>
              </a:ext>
            </a:extLst>
          </p:cNvPr>
          <p:cNvSpPr>
            <a:spLocks noGrp="1"/>
          </p:cNvSpPr>
          <p:nvPr>
            <p:ph type="dt" sz="half" idx="10"/>
          </p:nvPr>
        </p:nvSpPr>
        <p:spPr/>
        <p:txBody>
          <a:bodyPr/>
          <a:lstStyle/>
          <a:p>
            <a:fld id="{96A37F57-56F0-4474-A7BA-9832E57D5381}" type="datetimeFigureOut">
              <a:rPr lang="fi-FI" smtClean="0"/>
              <a:t>5.3.2026</a:t>
            </a:fld>
            <a:endParaRPr lang="fi-FI" dirty="0"/>
          </a:p>
        </p:txBody>
      </p:sp>
      <p:sp>
        <p:nvSpPr>
          <p:cNvPr id="5" name="Alatunnisteen paikkamerkki 4">
            <a:extLst>
              <a:ext uri="{FF2B5EF4-FFF2-40B4-BE49-F238E27FC236}">
                <a16:creationId xmlns:a16="http://schemas.microsoft.com/office/drawing/2014/main" id="{EF0E70C8-B132-725D-C6E0-D1564436EEE4}"/>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6A76767E-C630-0C8F-6921-7C4D89E4A4A1}"/>
              </a:ext>
            </a:extLst>
          </p:cNvPr>
          <p:cNvSpPr>
            <a:spLocks noGrp="1"/>
          </p:cNvSpPr>
          <p:nvPr>
            <p:ph type="sldNum" sz="quarter" idx="12"/>
          </p:nvPr>
        </p:nvSpPr>
        <p:spPr/>
        <p:txBody>
          <a:bodyPr/>
          <a:lstStyle/>
          <a:p>
            <a:fld id="{CFAA9CC2-43F8-4D72-A9C8-7450F458B7DE}" type="slidenum">
              <a:rPr lang="fi-FI" smtClean="0"/>
              <a:t>‹#›</a:t>
            </a:fld>
            <a:endParaRPr lang="fi-FI" dirty="0"/>
          </a:p>
        </p:txBody>
      </p:sp>
    </p:spTree>
    <p:extLst>
      <p:ext uri="{BB962C8B-B14F-4D97-AF65-F5344CB8AC3E}">
        <p14:creationId xmlns:p14="http://schemas.microsoft.com/office/powerpoint/2010/main" val="4085708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0EA31C-B5A2-E0CE-91FE-0186B5B821D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BD2AA65-21B2-CC31-6DA8-9795ABC38340}"/>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DE6C8B0A-6619-6090-3D45-FC9C619815C8}"/>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11158374-EB07-CC33-AF65-FC93FDAF57C6}"/>
              </a:ext>
            </a:extLst>
          </p:cNvPr>
          <p:cNvSpPr>
            <a:spLocks noGrp="1"/>
          </p:cNvSpPr>
          <p:nvPr>
            <p:ph type="dt" sz="half" idx="10"/>
          </p:nvPr>
        </p:nvSpPr>
        <p:spPr/>
        <p:txBody>
          <a:bodyPr/>
          <a:lstStyle/>
          <a:p>
            <a:fld id="{96A37F57-56F0-4474-A7BA-9832E57D5381}" type="datetimeFigureOut">
              <a:rPr lang="fi-FI" smtClean="0"/>
              <a:t>5.3.2026</a:t>
            </a:fld>
            <a:endParaRPr lang="fi-FI" dirty="0"/>
          </a:p>
        </p:txBody>
      </p:sp>
      <p:sp>
        <p:nvSpPr>
          <p:cNvPr id="6" name="Alatunnisteen paikkamerkki 5">
            <a:extLst>
              <a:ext uri="{FF2B5EF4-FFF2-40B4-BE49-F238E27FC236}">
                <a16:creationId xmlns:a16="http://schemas.microsoft.com/office/drawing/2014/main" id="{5BC4140A-74E0-38A1-B7FD-EFEE1BE2AA57}"/>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F58C1105-F56C-512B-F94E-73B48A250318}"/>
              </a:ext>
            </a:extLst>
          </p:cNvPr>
          <p:cNvSpPr>
            <a:spLocks noGrp="1"/>
          </p:cNvSpPr>
          <p:nvPr>
            <p:ph type="sldNum" sz="quarter" idx="12"/>
          </p:nvPr>
        </p:nvSpPr>
        <p:spPr/>
        <p:txBody>
          <a:bodyPr/>
          <a:lstStyle/>
          <a:p>
            <a:fld id="{CFAA9CC2-43F8-4D72-A9C8-7450F458B7DE}" type="slidenum">
              <a:rPr lang="fi-FI" smtClean="0"/>
              <a:t>‹#›</a:t>
            </a:fld>
            <a:endParaRPr lang="fi-FI" dirty="0"/>
          </a:p>
        </p:txBody>
      </p:sp>
    </p:spTree>
    <p:extLst>
      <p:ext uri="{BB962C8B-B14F-4D97-AF65-F5344CB8AC3E}">
        <p14:creationId xmlns:p14="http://schemas.microsoft.com/office/powerpoint/2010/main" val="4270706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874F8E-95B4-0FFE-B36B-532D25360D9B}"/>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FE521A0D-A3F6-9572-6701-E4CEC3A973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E3AE3610-52BC-8EB8-CA52-CC320227D8C0}"/>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307DB115-ECCB-1C55-6C2B-95DDBF61B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4311A1D-71B4-FE86-30D1-220D64E0C656}"/>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8360FF18-17C3-FA72-86A7-9F9C70D95D86}"/>
              </a:ext>
            </a:extLst>
          </p:cNvPr>
          <p:cNvSpPr>
            <a:spLocks noGrp="1"/>
          </p:cNvSpPr>
          <p:nvPr>
            <p:ph type="dt" sz="half" idx="10"/>
          </p:nvPr>
        </p:nvSpPr>
        <p:spPr/>
        <p:txBody>
          <a:bodyPr/>
          <a:lstStyle/>
          <a:p>
            <a:fld id="{96A37F57-56F0-4474-A7BA-9832E57D5381}" type="datetimeFigureOut">
              <a:rPr lang="fi-FI" smtClean="0"/>
              <a:t>5.3.2026</a:t>
            </a:fld>
            <a:endParaRPr lang="fi-FI" dirty="0"/>
          </a:p>
        </p:txBody>
      </p:sp>
      <p:sp>
        <p:nvSpPr>
          <p:cNvPr id="8" name="Alatunnisteen paikkamerkki 7">
            <a:extLst>
              <a:ext uri="{FF2B5EF4-FFF2-40B4-BE49-F238E27FC236}">
                <a16:creationId xmlns:a16="http://schemas.microsoft.com/office/drawing/2014/main" id="{684D7B25-3A27-569C-D408-A45B3A466ECC}"/>
              </a:ext>
            </a:extLst>
          </p:cNvPr>
          <p:cNvSpPr>
            <a:spLocks noGrp="1"/>
          </p:cNvSpPr>
          <p:nvPr>
            <p:ph type="ftr" sz="quarter" idx="11"/>
          </p:nvPr>
        </p:nvSpPr>
        <p:spPr/>
        <p:txBody>
          <a:bodyPr/>
          <a:lstStyle/>
          <a:p>
            <a:endParaRPr lang="fi-FI" dirty="0"/>
          </a:p>
        </p:txBody>
      </p:sp>
      <p:sp>
        <p:nvSpPr>
          <p:cNvPr id="9" name="Dian numeron paikkamerkki 8">
            <a:extLst>
              <a:ext uri="{FF2B5EF4-FFF2-40B4-BE49-F238E27FC236}">
                <a16:creationId xmlns:a16="http://schemas.microsoft.com/office/drawing/2014/main" id="{A490F5AA-FB9F-6BE5-1CDB-01673C010E58}"/>
              </a:ext>
            </a:extLst>
          </p:cNvPr>
          <p:cNvSpPr>
            <a:spLocks noGrp="1"/>
          </p:cNvSpPr>
          <p:nvPr>
            <p:ph type="sldNum" sz="quarter" idx="12"/>
          </p:nvPr>
        </p:nvSpPr>
        <p:spPr/>
        <p:txBody>
          <a:bodyPr/>
          <a:lstStyle/>
          <a:p>
            <a:fld id="{CFAA9CC2-43F8-4D72-A9C8-7450F458B7DE}" type="slidenum">
              <a:rPr lang="fi-FI" smtClean="0"/>
              <a:t>‹#›</a:t>
            </a:fld>
            <a:endParaRPr lang="fi-FI" dirty="0"/>
          </a:p>
        </p:txBody>
      </p:sp>
    </p:spTree>
    <p:extLst>
      <p:ext uri="{BB962C8B-B14F-4D97-AF65-F5344CB8AC3E}">
        <p14:creationId xmlns:p14="http://schemas.microsoft.com/office/powerpoint/2010/main" val="2974551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F5A4B4-2E28-D42D-F65A-DDD794F19D46}"/>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C81A0AA-5A63-BF39-F42B-914C6E9C4BA4}"/>
              </a:ext>
            </a:extLst>
          </p:cNvPr>
          <p:cNvSpPr>
            <a:spLocks noGrp="1"/>
          </p:cNvSpPr>
          <p:nvPr>
            <p:ph type="dt" sz="half" idx="10"/>
          </p:nvPr>
        </p:nvSpPr>
        <p:spPr/>
        <p:txBody>
          <a:bodyPr/>
          <a:lstStyle/>
          <a:p>
            <a:fld id="{96A37F57-56F0-4474-A7BA-9832E57D5381}" type="datetimeFigureOut">
              <a:rPr lang="fi-FI" smtClean="0"/>
              <a:t>5.3.2026</a:t>
            </a:fld>
            <a:endParaRPr lang="fi-FI" dirty="0"/>
          </a:p>
        </p:txBody>
      </p:sp>
      <p:sp>
        <p:nvSpPr>
          <p:cNvPr id="4" name="Alatunnisteen paikkamerkki 3">
            <a:extLst>
              <a:ext uri="{FF2B5EF4-FFF2-40B4-BE49-F238E27FC236}">
                <a16:creationId xmlns:a16="http://schemas.microsoft.com/office/drawing/2014/main" id="{5436EF79-AD82-C5BF-4F7E-7A434B546B75}"/>
              </a:ext>
            </a:extLst>
          </p:cNvPr>
          <p:cNvSpPr>
            <a:spLocks noGrp="1"/>
          </p:cNvSpPr>
          <p:nvPr>
            <p:ph type="ftr" sz="quarter" idx="11"/>
          </p:nvPr>
        </p:nvSpPr>
        <p:spPr/>
        <p:txBody>
          <a:bodyPr/>
          <a:lstStyle/>
          <a:p>
            <a:endParaRPr lang="fi-FI" dirty="0"/>
          </a:p>
        </p:txBody>
      </p:sp>
      <p:sp>
        <p:nvSpPr>
          <p:cNvPr id="5" name="Dian numeron paikkamerkki 4">
            <a:extLst>
              <a:ext uri="{FF2B5EF4-FFF2-40B4-BE49-F238E27FC236}">
                <a16:creationId xmlns:a16="http://schemas.microsoft.com/office/drawing/2014/main" id="{CE5E6D30-9278-06DC-3200-4BF6FAB903D8}"/>
              </a:ext>
            </a:extLst>
          </p:cNvPr>
          <p:cNvSpPr>
            <a:spLocks noGrp="1"/>
          </p:cNvSpPr>
          <p:nvPr>
            <p:ph type="sldNum" sz="quarter" idx="12"/>
          </p:nvPr>
        </p:nvSpPr>
        <p:spPr/>
        <p:txBody>
          <a:bodyPr/>
          <a:lstStyle/>
          <a:p>
            <a:fld id="{CFAA9CC2-43F8-4D72-A9C8-7450F458B7DE}" type="slidenum">
              <a:rPr lang="fi-FI" smtClean="0"/>
              <a:t>‹#›</a:t>
            </a:fld>
            <a:endParaRPr lang="fi-FI" dirty="0"/>
          </a:p>
        </p:txBody>
      </p:sp>
    </p:spTree>
    <p:extLst>
      <p:ext uri="{BB962C8B-B14F-4D97-AF65-F5344CB8AC3E}">
        <p14:creationId xmlns:p14="http://schemas.microsoft.com/office/powerpoint/2010/main" val="91239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854B29C4-F4A7-3E96-A8DE-FABAD21C7FF2}"/>
              </a:ext>
            </a:extLst>
          </p:cNvPr>
          <p:cNvSpPr>
            <a:spLocks noGrp="1"/>
          </p:cNvSpPr>
          <p:nvPr>
            <p:ph type="dt" sz="half" idx="10"/>
          </p:nvPr>
        </p:nvSpPr>
        <p:spPr/>
        <p:txBody>
          <a:bodyPr/>
          <a:lstStyle/>
          <a:p>
            <a:fld id="{96A37F57-56F0-4474-A7BA-9832E57D5381}" type="datetimeFigureOut">
              <a:rPr lang="fi-FI" smtClean="0"/>
              <a:t>5.3.2026</a:t>
            </a:fld>
            <a:endParaRPr lang="fi-FI" dirty="0"/>
          </a:p>
        </p:txBody>
      </p:sp>
      <p:sp>
        <p:nvSpPr>
          <p:cNvPr id="3" name="Alatunnisteen paikkamerkki 2">
            <a:extLst>
              <a:ext uri="{FF2B5EF4-FFF2-40B4-BE49-F238E27FC236}">
                <a16:creationId xmlns:a16="http://schemas.microsoft.com/office/drawing/2014/main" id="{D57BBB0B-83BD-5E16-8BB5-258D4FA36B5A}"/>
              </a:ext>
            </a:extLst>
          </p:cNvPr>
          <p:cNvSpPr>
            <a:spLocks noGrp="1"/>
          </p:cNvSpPr>
          <p:nvPr>
            <p:ph type="ftr" sz="quarter" idx="11"/>
          </p:nvPr>
        </p:nvSpPr>
        <p:spPr/>
        <p:txBody>
          <a:bodyPr/>
          <a:lstStyle/>
          <a:p>
            <a:endParaRPr lang="fi-FI" dirty="0"/>
          </a:p>
        </p:txBody>
      </p:sp>
      <p:sp>
        <p:nvSpPr>
          <p:cNvPr id="4" name="Dian numeron paikkamerkki 3">
            <a:extLst>
              <a:ext uri="{FF2B5EF4-FFF2-40B4-BE49-F238E27FC236}">
                <a16:creationId xmlns:a16="http://schemas.microsoft.com/office/drawing/2014/main" id="{395364B0-B6D9-A3E1-D240-0C2FB3B32413}"/>
              </a:ext>
            </a:extLst>
          </p:cNvPr>
          <p:cNvSpPr>
            <a:spLocks noGrp="1"/>
          </p:cNvSpPr>
          <p:nvPr>
            <p:ph type="sldNum" sz="quarter" idx="12"/>
          </p:nvPr>
        </p:nvSpPr>
        <p:spPr/>
        <p:txBody>
          <a:bodyPr/>
          <a:lstStyle/>
          <a:p>
            <a:fld id="{CFAA9CC2-43F8-4D72-A9C8-7450F458B7DE}" type="slidenum">
              <a:rPr lang="fi-FI" smtClean="0"/>
              <a:t>‹#›</a:t>
            </a:fld>
            <a:endParaRPr lang="fi-FI" dirty="0"/>
          </a:p>
        </p:txBody>
      </p:sp>
    </p:spTree>
    <p:extLst>
      <p:ext uri="{BB962C8B-B14F-4D97-AF65-F5344CB8AC3E}">
        <p14:creationId xmlns:p14="http://schemas.microsoft.com/office/powerpoint/2010/main" val="3481022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BE7C2D-02F2-D17F-A1FE-3394754EAF64}"/>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91742DA8-EFE6-6E3B-DC07-401C171CD4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96C0F5B9-4177-9132-20DE-C083AA09B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9E68DAD-7679-2F0B-7B0B-E4C1BB86DA4A}"/>
              </a:ext>
            </a:extLst>
          </p:cNvPr>
          <p:cNvSpPr>
            <a:spLocks noGrp="1"/>
          </p:cNvSpPr>
          <p:nvPr>
            <p:ph type="dt" sz="half" idx="10"/>
          </p:nvPr>
        </p:nvSpPr>
        <p:spPr/>
        <p:txBody>
          <a:bodyPr/>
          <a:lstStyle/>
          <a:p>
            <a:fld id="{96A37F57-56F0-4474-A7BA-9832E57D5381}" type="datetimeFigureOut">
              <a:rPr lang="fi-FI" smtClean="0"/>
              <a:t>5.3.2026</a:t>
            </a:fld>
            <a:endParaRPr lang="fi-FI" dirty="0"/>
          </a:p>
        </p:txBody>
      </p:sp>
      <p:sp>
        <p:nvSpPr>
          <p:cNvPr id="6" name="Alatunnisteen paikkamerkki 5">
            <a:extLst>
              <a:ext uri="{FF2B5EF4-FFF2-40B4-BE49-F238E27FC236}">
                <a16:creationId xmlns:a16="http://schemas.microsoft.com/office/drawing/2014/main" id="{94C76602-B62F-69A2-60EC-10BB9EA9BF13}"/>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CA985FC8-A2B1-DEFC-343E-F3378B122867}"/>
              </a:ext>
            </a:extLst>
          </p:cNvPr>
          <p:cNvSpPr>
            <a:spLocks noGrp="1"/>
          </p:cNvSpPr>
          <p:nvPr>
            <p:ph type="sldNum" sz="quarter" idx="12"/>
          </p:nvPr>
        </p:nvSpPr>
        <p:spPr/>
        <p:txBody>
          <a:bodyPr/>
          <a:lstStyle/>
          <a:p>
            <a:fld id="{CFAA9CC2-43F8-4D72-A9C8-7450F458B7DE}" type="slidenum">
              <a:rPr lang="fi-FI" smtClean="0"/>
              <a:t>‹#›</a:t>
            </a:fld>
            <a:endParaRPr lang="fi-FI" dirty="0"/>
          </a:p>
        </p:txBody>
      </p:sp>
    </p:spTree>
    <p:extLst>
      <p:ext uri="{BB962C8B-B14F-4D97-AF65-F5344CB8AC3E}">
        <p14:creationId xmlns:p14="http://schemas.microsoft.com/office/powerpoint/2010/main" val="1106610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82736E-B0DC-8D8D-B300-3F662DAA01B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ABC9C0F8-3FE5-1528-0FB1-9126C12F06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dirty="0"/>
          </a:p>
        </p:txBody>
      </p:sp>
      <p:sp>
        <p:nvSpPr>
          <p:cNvPr id="4" name="Tekstin paikkamerkki 3">
            <a:extLst>
              <a:ext uri="{FF2B5EF4-FFF2-40B4-BE49-F238E27FC236}">
                <a16:creationId xmlns:a16="http://schemas.microsoft.com/office/drawing/2014/main" id="{04315F22-A434-BD07-CAD4-42A23C7D3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7D5D630-0C8E-4FD8-70E8-13749E3A394D}"/>
              </a:ext>
            </a:extLst>
          </p:cNvPr>
          <p:cNvSpPr>
            <a:spLocks noGrp="1"/>
          </p:cNvSpPr>
          <p:nvPr>
            <p:ph type="dt" sz="half" idx="10"/>
          </p:nvPr>
        </p:nvSpPr>
        <p:spPr/>
        <p:txBody>
          <a:bodyPr/>
          <a:lstStyle/>
          <a:p>
            <a:fld id="{96A37F57-56F0-4474-A7BA-9832E57D5381}" type="datetimeFigureOut">
              <a:rPr lang="fi-FI" smtClean="0"/>
              <a:t>5.3.2026</a:t>
            </a:fld>
            <a:endParaRPr lang="fi-FI" dirty="0"/>
          </a:p>
        </p:txBody>
      </p:sp>
      <p:sp>
        <p:nvSpPr>
          <p:cNvPr id="6" name="Alatunnisteen paikkamerkki 5">
            <a:extLst>
              <a:ext uri="{FF2B5EF4-FFF2-40B4-BE49-F238E27FC236}">
                <a16:creationId xmlns:a16="http://schemas.microsoft.com/office/drawing/2014/main" id="{AC20A99E-40C0-16F7-6DCB-0A6B9454C8A9}"/>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6247E652-C684-EF99-87FF-EC4D4AAADA3A}"/>
              </a:ext>
            </a:extLst>
          </p:cNvPr>
          <p:cNvSpPr>
            <a:spLocks noGrp="1"/>
          </p:cNvSpPr>
          <p:nvPr>
            <p:ph type="sldNum" sz="quarter" idx="12"/>
          </p:nvPr>
        </p:nvSpPr>
        <p:spPr/>
        <p:txBody>
          <a:bodyPr/>
          <a:lstStyle/>
          <a:p>
            <a:fld id="{CFAA9CC2-43F8-4D72-A9C8-7450F458B7DE}" type="slidenum">
              <a:rPr lang="fi-FI" smtClean="0"/>
              <a:t>‹#›</a:t>
            </a:fld>
            <a:endParaRPr lang="fi-FI" dirty="0"/>
          </a:p>
        </p:txBody>
      </p:sp>
    </p:spTree>
    <p:extLst>
      <p:ext uri="{BB962C8B-B14F-4D97-AF65-F5344CB8AC3E}">
        <p14:creationId xmlns:p14="http://schemas.microsoft.com/office/powerpoint/2010/main" val="341624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7125782-E818-9389-E4F5-66733DE929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13111A8A-48B9-6235-C261-32A8F6D32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B562CE2-CD1F-C24B-DD46-C6DCF8FF62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A37F57-56F0-4474-A7BA-9832E57D5381}" type="datetimeFigureOut">
              <a:rPr lang="fi-FI" smtClean="0"/>
              <a:t>5.3.2026</a:t>
            </a:fld>
            <a:endParaRPr lang="fi-FI" dirty="0"/>
          </a:p>
        </p:txBody>
      </p:sp>
      <p:sp>
        <p:nvSpPr>
          <p:cNvPr id="5" name="Alatunnisteen paikkamerkki 4">
            <a:extLst>
              <a:ext uri="{FF2B5EF4-FFF2-40B4-BE49-F238E27FC236}">
                <a16:creationId xmlns:a16="http://schemas.microsoft.com/office/drawing/2014/main" id="{7E75F11E-E827-6FE4-CDA9-5ABDE148A6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dirty="0"/>
          </a:p>
        </p:txBody>
      </p:sp>
      <p:sp>
        <p:nvSpPr>
          <p:cNvPr id="6" name="Dian numeron paikkamerkki 5">
            <a:extLst>
              <a:ext uri="{FF2B5EF4-FFF2-40B4-BE49-F238E27FC236}">
                <a16:creationId xmlns:a16="http://schemas.microsoft.com/office/drawing/2014/main" id="{8F8DA496-F06C-F70D-55EF-2CD37ACDC7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AA9CC2-43F8-4D72-A9C8-7450F458B7DE}" type="slidenum">
              <a:rPr lang="fi-FI" smtClean="0"/>
              <a:t>‹#›</a:t>
            </a:fld>
            <a:endParaRPr lang="fi-FI" dirty="0"/>
          </a:p>
        </p:txBody>
      </p:sp>
    </p:spTree>
    <p:extLst>
      <p:ext uri="{BB962C8B-B14F-4D97-AF65-F5344CB8AC3E}">
        <p14:creationId xmlns:p14="http://schemas.microsoft.com/office/powerpoint/2010/main" val="1150920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 name="Kuva 4" descr="Kuva, joka sisältää kohteen piha-, puu, pyörä, Polkupyörän kiekko&#10;&#10;Tekoälyllä luotu sisältö voi olla virheellistä.">
            <a:extLst>
              <a:ext uri="{FF2B5EF4-FFF2-40B4-BE49-F238E27FC236}">
                <a16:creationId xmlns:a16="http://schemas.microsoft.com/office/drawing/2014/main" id="{B4A5B35C-82CF-4DBD-6C6F-8F2C393DEEF2}"/>
              </a:ext>
            </a:extLst>
          </p:cNvPr>
          <p:cNvPicPr>
            <a:picLocks noChangeAspect="1"/>
          </p:cNvPicPr>
          <p:nvPr/>
        </p:nvPicPr>
        <p:blipFill>
          <a:blip r:embed="rId2" cstate="print">
            <a:extLst>
              <a:ext uri="{28A0092B-C50C-407E-A947-70E740481C1C}">
                <a14:useLocalDpi xmlns:a14="http://schemas.microsoft.com/office/drawing/2010/main"/>
              </a:ext>
            </a:extLst>
          </a:blip>
          <a:srcRect b="-1"/>
          <a:stretch>
            <a:fillRect/>
          </a:stretch>
        </p:blipFill>
        <p:spPr>
          <a:xfrm>
            <a:off x="2577872" y="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Otsikko 1">
            <a:extLst>
              <a:ext uri="{FF2B5EF4-FFF2-40B4-BE49-F238E27FC236}">
                <a16:creationId xmlns:a16="http://schemas.microsoft.com/office/drawing/2014/main" id="{C27B6EBA-8DFF-86DD-CE8C-34067F7EE66D}"/>
              </a:ext>
            </a:extLst>
          </p:cNvPr>
          <p:cNvSpPr>
            <a:spLocks noGrp="1"/>
          </p:cNvSpPr>
          <p:nvPr>
            <p:ph type="ctrTitle"/>
          </p:nvPr>
        </p:nvSpPr>
        <p:spPr>
          <a:xfrm>
            <a:off x="408915" y="1201270"/>
            <a:ext cx="3973385" cy="1729241"/>
          </a:xfrm>
          <a:noFill/>
        </p:spPr>
        <p:txBody>
          <a:bodyPr>
            <a:normAutofit fontScale="90000"/>
          </a:bodyPr>
          <a:lstStyle/>
          <a:p>
            <a:pPr algn="l"/>
            <a:r>
              <a:rPr lang="en-GB" sz="4000" noProof="0" dirty="0"/>
              <a:t>Workshop Model </a:t>
            </a:r>
            <a:br>
              <a:rPr lang="en-GB" sz="4000" noProof="0" dirty="0"/>
            </a:br>
            <a:r>
              <a:rPr lang="en-GB" sz="4000" noProof="0" dirty="0"/>
              <a:t>for Developing Cultural Routes</a:t>
            </a:r>
            <a:endParaRPr lang="en-GB" sz="5200" noProof="0" dirty="0"/>
          </a:p>
        </p:txBody>
      </p:sp>
      <p:pic>
        <p:nvPicPr>
          <p:cNvPr id="7" name="Kuva 6" descr="Kuva, joka sisältää kohteen teksti, Fontti, kuvakaappaus&#10;&#10;Tekoälyllä luotu sisältö voi olla virheellistä.">
            <a:extLst>
              <a:ext uri="{FF2B5EF4-FFF2-40B4-BE49-F238E27FC236}">
                <a16:creationId xmlns:a16="http://schemas.microsoft.com/office/drawing/2014/main" id="{EEC94594-635D-7268-328E-AE00D270C5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646" y="3846787"/>
            <a:ext cx="3420921" cy="1156574"/>
          </a:xfrm>
          <a:prstGeom prst="rect">
            <a:avLst/>
          </a:prstGeom>
        </p:spPr>
      </p:pic>
      <p:sp>
        <p:nvSpPr>
          <p:cNvPr id="3" name="Tekstiruutu 2">
            <a:extLst>
              <a:ext uri="{FF2B5EF4-FFF2-40B4-BE49-F238E27FC236}">
                <a16:creationId xmlns:a16="http://schemas.microsoft.com/office/drawing/2014/main" id="{0CBFF1ED-C7CD-EA4B-161C-DC89430B5787}"/>
              </a:ext>
            </a:extLst>
          </p:cNvPr>
          <p:cNvSpPr txBox="1"/>
          <p:nvPr/>
        </p:nvSpPr>
        <p:spPr>
          <a:xfrm>
            <a:off x="9937750" y="6503680"/>
            <a:ext cx="3467100" cy="261610"/>
          </a:xfrm>
          <a:prstGeom prst="rect">
            <a:avLst/>
          </a:prstGeom>
          <a:noFill/>
        </p:spPr>
        <p:txBody>
          <a:bodyPr wrap="square" rtlCol="0">
            <a:spAutoFit/>
          </a:bodyPr>
          <a:lstStyle/>
          <a:p>
            <a:r>
              <a:rPr lang="en-GB" sz="1100" noProof="0" dirty="0">
                <a:latin typeface="Arial" panose="020B0604020202020204" pitchFamily="34" charset="0"/>
                <a:cs typeface="Arial" panose="020B0604020202020204" pitchFamily="34" charset="0"/>
              </a:rPr>
              <a:t>Photo: Juho Kuva, Visit Finland</a:t>
            </a:r>
          </a:p>
        </p:txBody>
      </p:sp>
    </p:spTree>
    <p:extLst>
      <p:ext uri="{BB962C8B-B14F-4D97-AF65-F5344CB8AC3E}">
        <p14:creationId xmlns:p14="http://schemas.microsoft.com/office/powerpoint/2010/main" val="3821069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 name="Kuva 4" descr="Kuva, joka sisältää kohteen piha-, puu, syksy, vesi&#10;&#10;Tekoälyllä luotu sisältö voi olla virheellistä.">
            <a:extLst>
              <a:ext uri="{FF2B5EF4-FFF2-40B4-BE49-F238E27FC236}">
                <a16:creationId xmlns:a16="http://schemas.microsoft.com/office/drawing/2014/main" id="{014F5985-490C-FA98-B7F9-FC5016CF8103}"/>
              </a:ext>
            </a:extLst>
          </p:cNvPr>
          <p:cNvPicPr>
            <a:picLocks noChangeAspect="1"/>
          </p:cNvPicPr>
          <p:nvPr/>
        </p:nvPicPr>
        <p:blipFill>
          <a:blip r:embed="rId3" cstate="print">
            <a:extLst>
              <a:ext uri="{28A0092B-C50C-407E-A947-70E740481C1C}">
                <a14:useLocalDpi xmlns:a14="http://schemas.microsoft.com/office/drawing/2010/main"/>
              </a:ext>
            </a:extLst>
          </a:blip>
          <a:srcRect r="-1" b="-1"/>
          <a:stretch>
            <a:fill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Otsikko 1">
            <a:extLst>
              <a:ext uri="{FF2B5EF4-FFF2-40B4-BE49-F238E27FC236}">
                <a16:creationId xmlns:a16="http://schemas.microsoft.com/office/drawing/2014/main" id="{C2AD6F66-FD96-A8D4-19EA-E1348613DF97}"/>
              </a:ext>
            </a:extLst>
          </p:cNvPr>
          <p:cNvSpPr>
            <a:spLocks noGrp="1"/>
          </p:cNvSpPr>
          <p:nvPr>
            <p:ph type="title"/>
          </p:nvPr>
        </p:nvSpPr>
        <p:spPr>
          <a:xfrm>
            <a:off x="7531610" y="403225"/>
            <a:ext cx="3822189" cy="1899912"/>
          </a:xfrm>
        </p:spPr>
        <p:txBody>
          <a:bodyPr>
            <a:normAutofit/>
          </a:bodyPr>
          <a:lstStyle/>
          <a:p>
            <a:r>
              <a:rPr lang="en-GB" sz="4000" noProof="0" dirty="0"/>
              <a:t>Risks and How We Prepare for Them</a:t>
            </a:r>
          </a:p>
        </p:txBody>
      </p:sp>
      <p:sp>
        <p:nvSpPr>
          <p:cNvPr id="3" name="Sisällön paikkamerkki 2">
            <a:extLst>
              <a:ext uri="{FF2B5EF4-FFF2-40B4-BE49-F238E27FC236}">
                <a16:creationId xmlns:a16="http://schemas.microsoft.com/office/drawing/2014/main" id="{9B5793A1-AF23-206E-07B9-7B91BD1C348D}"/>
              </a:ext>
            </a:extLst>
          </p:cNvPr>
          <p:cNvSpPr>
            <a:spLocks noGrp="1"/>
          </p:cNvSpPr>
          <p:nvPr>
            <p:ph idx="1"/>
          </p:nvPr>
        </p:nvSpPr>
        <p:spPr>
          <a:xfrm>
            <a:off x="7531610" y="2434201"/>
            <a:ext cx="4239046" cy="3742762"/>
          </a:xfrm>
        </p:spPr>
        <p:txBody>
          <a:bodyPr vert="horz" lIns="91440" tIns="45720" rIns="91440" bIns="45720" rtlCol="0" anchor="t">
            <a:normAutofit/>
          </a:bodyPr>
          <a:lstStyle/>
          <a:p>
            <a:pPr lvl="0"/>
            <a:r>
              <a:rPr lang="en-GB" sz="1800" noProof="0" dirty="0">
                <a:latin typeface="+mj-lt"/>
                <a:cs typeface="Arial"/>
              </a:rPr>
              <a:t>What risks are involved in developing/maintaining the Cultural Route? (For example, risks related to financing, organisation, resources etc)</a:t>
            </a:r>
          </a:p>
          <a:p>
            <a:pPr lvl="0"/>
            <a:r>
              <a:rPr lang="en-GB" sz="1800" noProof="0" dirty="0">
                <a:latin typeface="+mj-lt"/>
                <a:cs typeface="Arial"/>
              </a:rPr>
              <a:t>How could risks be reduced?</a:t>
            </a:r>
          </a:p>
          <a:p>
            <a:pPr lvl="0"/>
            <a:r>
              <a:rPr lang="en-GB" sz="1800" noProof="0" dirty="0">
                <a:latin typeface="+mj-lt"/>
                <a:cs typeface="Arial"/>
              </a:rPr>
              <a:t>How can you respond if the risk materialises?</a:t>
            </a:r>
          </a:p>
          <a:p>
            <a:r>
              <a:rPr lang="en-GB" sz="1800" noProof="0" dirty="0">
                <a:latin typeface="+mj-lt"/>
                <a:cs typeface="Arial"/>
              </a:rPr>
              <a:t>Consider alternative courses of action in case the risks</a:t>
            </a:r>
            <a:r>
              <a:rPr lang="en-GB" sz="1800" dirty="0">
                <a:latin typeface="+mj-lt"/>
                <a:cs typeface="Arial"/>
              </a:rPr>
              <a:t> do </a:t>
            </a:r>
            <a:r>
              <a:rPr lang="en-GB" sz="1800" noProof="0" dirty="0">
                <a:latin typeface="+mj-lt"/>
                <a:cs typeface="Arial"/>
              </a:rPr>
              <a:t>materialise.</a:t>
            </a:r>
          </a:p>
          <a:p>
            <a:endParaRPr lang="en-GB" sz="1900" noProof="0" dirty="0"/>
          </a:p>
        </p:txBody>
      </p:sp>
      <p:pic>
        <p:nvPicPr>
          <p:cNvPr id="6" name="Kuva 5" descr="Kuva, joka sisältää kohteen teksti, Fontti, kuvakaappaus&#10;&#10;Tekoälyllä luotu sisältö voi olla virheellistä.">
            <a:extLst>
              <a:ext uri="{FF2B5EF4-FFF2-40B4-BE49-F238E27FC236}">
                <a16:creationId xmlns:a16="http://schemas.microsoft.com/office/drawing/2014/main" id="{56C553CF-8F0E-1841-6529-742AAA7C662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68800" y="5828400"/>
            <a:ext cx="2201856" cy="744422"/>
          </a:xfrm>
          <a:prstGeom prst="rect">
            <a:avLst/>
          </a:prstGeom>
        </p:spPr>
      </p:pic>
      <p:sp>
        <p:nvSpPr>
          <p:cNvPr id="4" name="Tekstiruutu 3">
            <a:extLst>
              <a:ext uri="{FF2B5EF4-FFF2-40B4-BE49-F238E27FC236}">
                <a16:creationId xmlns:a16="http://schemas.microsoft.com/office/drawing/2014/main" id="{2637109E-A0BF-F530-E631-6AA2E86CE73C}"/>
              </a:ext>
            </a:extLst>
          </p:cNvPr>
          <p:cNvSpPr txBox="1"/>
          <p:nvPr/>
        </p:nvSpPr>
        <p:spPr>
          <a:xfrm>
            <a:off x="381000" y="6477000"/>
            <a:ext cx="3059863" cy="261610"/>
          </a:xfrm>
          <a:prstGeom prst="rect">
            <a:avLst/>
          </a:prstGeom>
          <a:noFill/>
        </p:spPr>
        <p:txBody>
          <a:bodyPr wrap="square" rtlCol="0">
            <a:spAutoFit/>
          </a:bodyPr>
          <a:lstStyle/>
          <a:p>
            <a:r>
              <a:rPr lang="fi-FI" sz="1100" dirty="0" err="1">
                <a:solidFill>
                  <a:schemeClr val="bg1"/>
                </a:solidFill>
                <a:latin typeface="Arial" panose="020B0604020202020204" pitchFamily="34" charset="0"/>
                <a:cs typeface="Arial" panose="020B0604020202020204" pitchFamily="34" charset="0"/>
              </a:rPr>
              <a:t>Phptp</a:t>
            </a:r>
            <a:r>
              <a:rPr lang="fi-FI" sz="1100" dirty="0">
                <a:solidFill>
                  <a:schemeClr val="bg1"/>
                </a:solidFill>
                <a:latin typeface="Arial" panose="020B0604020202020204" pitchFamily="34" charset="0"/>
                <a:cs typeface="Arial" panose="020B0604020202020204" pitchFamily="34" charset="0"/>
              </a:rPr>
              <a:t>: </a:t>
            </a:r>
            <a:r>
              <a:rPr lang="fi-FI" sz="1100" dirty="0" err="1">
                <a:solidFill>
                  <a:schemeClr val="bg1"/>
                </a:solidFill>
                <a:latin typeface="Arial" panose="020B0604020202020204" pitchFamily="34" charset="0"/>
                <a:cs typeface="Arial" panose="020B0604020202020204" pitchFamily="34" charset="0"/>
              </a:rPr>
              <a:t>Visit</a:t>
            </a:r>
            <a:r>
              <a:rPr lang="fi-FI" sz="1100" dirty="0">
                <a:solidFill>
                  <a:schemeClr val="bg1"/>
                </a:solidFill>
                <a:latin typeface="Arial" panose="020B0604020202020204" pitchFamily="34" charset="0"/>
                <a:cs typeface="Arial" panose="020B0604020202020204" pitchFamily="34" charset="0"/>
              </a:rPr>
              <a:t> Finland</a:t>
            </a:r>
          </a:p>
        </p:txBody>
      </p:sp>
    </p:spTree>
    <p:extLst>
      <p:ext uri="{BB962C8B-B14F-4D97-AF65-F5344CB8AC3E}">
        <p14:creationId xmlns:p14="http://schemas.microsoft.com/office/powerpoint/2010/main" val="3538260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Otsikko 1">
            <a:extLst>
              <a:ext uri="{FF2B5EF4-FFF2-40B4-BE49-F238E27FC236}">
                <a16:creationId xmlns:a16="http://schemas.microsoft.com/office/drawing/2014/main" id="{147C114C-88CD-1EBA-0DFE-478F31A3B865}"/>
              </a:ext>
            </a:extLst>
          </p:cNvPr>
          <p:cNvSpPr>
            <a:spLocks noGrp="1"/>
          </p:cNvSpPr>
          <p:nvPr>
            <p:ph type="title"/>
          </p:nvPr>
        </p:nvSpPr>
        <p:spPr>
          <a:xfrm>
            <a:off x="7531610" y="403225"/>
            <a:ext cx="3822189" cy="1899912"/>
          </a:xfrm>
        </p:spPr>
        <p:txBody>
          <a:bodyPr>
            <a:normAutofit/>
          </a:bodyPr>
          <a:lstStyle/>
          <a:p>
            <a:r>
              <a:rPr lang="en-GB" sz="4000" noProof="0" dirty="0"/>
              <a:t>Monitoring and Regular Route Meetings</a:t>
            </a:r>
          </a:p>
        </p:txBody>
      </p:sp>
      <p:pic>
        <p:nvPicPr>
          <p:cNvPr id="5" name="Kuva 4" descr="Kuva, joka sisältää kohteen piha-, pilvi, taivas, liikenne&#10;&#10;Tekoälyllä luotu sisältö voi olla virheellistä.">
            <a:extLst>
              <a:ext uri="{FF2B5EF4-FFF2-40B4-BE49-F238E27FC236}">
                <a16:creationId xmlns:a16="http://schemas.microsoft.com/office/drawing/2014/main" id="{476F8F4F-F532-F3DB-DC7C-AD96CA88627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10"/>
            <a:ext cx="6936390" cy="6857990"/>
          </a:xfrm>
          <a:prstGeom prst="rect">
            <a:avLst/>
          </a:prstGeom>
        </p:spPr>
      </p:pic>
      <p:sp>
        <p:nvSpPr>
          <p:cNvPr id="3" name="Sisällön paikkamerkki 2">
            <a:extLst>
              <a:ext uri="{FF2B5EF4-FFF2-40B4-BE49-F238E27FC236}">
                <a16:creationId xmlns:a16="http://schemas.microsoft.com/office/drawing/2014/main" id="{88EF994F-E01A-3524-C069-2DA65B0CEC65}"/>
              </a:ext>
            </a:extLst>
          </p:cNvPr>
          <p:cNvSpPr>
            <a:spLocks noGrp="1"/>
          </p:cNvSpPr>
          <p:nvPr>
            <p:ph idx="1"/>
          </p:nvPr>
        </p:nvSpPr>
        <p:spPr>
          <a:xfrm>
            <a:off x="7531611" y="2434201"/>
            <a:ext cx="4239046" cy="3742762"/>
          </a:xfrm>
        </p:spPr>
        <p:txBody>
          <a:bodyPr vert="horz" lIns="91440" tIns="45720" rIns="91440" bIns="45720" rtlCol="0" anchor="t">
            <a:normAutofit/>
          </a:bodyPr>
          <a:lstStyle/>
          <a:p>
            <a:r>
              <a:rPr lang="en-GB" sz="1800" noProof="0" dirty="0">
                <a:latin typeface="+mj-lt"/>
                <a:cs typeface="Arial"/>
              </a:rPr>
              <a:t>What metrics can you use to measure </a:t>
            </a:r>
            <a:br>
              <a:rPr lang="en-GB" sz="1800" noProof="0" dirty="0">
                <a:latin typeface="+mj-lt"/>
                <a:cs typeface="Arial"/>
              </a:rPr>
            </a:br>
            <a:r>
              <a:rPr lang="en-GB" sz="1800" noProof="0" dirty="0">
                <a:latin typeface="+mj-lt"/>
                <a:cs typeface="Arial"/>
              </a:rPr>
              <a:t>the achievement of goals set together?</a:t>
            </a:r>
          </a:p>
          <a:p>
            <a:r>
              <a:rPr lang="en-GB" sz="1800" noProof="0" dirty="0">
                <a:latin typeface="+mj-lt"/>
                <a:cs typeface="Arial"/>
              </a:rPr>
              <a:t>How do you develop a metric that captures the desired impact rather than just the number of activities carried out?</a:t>
            </a:r>
          </a:p>
          <a:p>
            <a:pPr marL="0" indent="0">
              <a:buNone/>
            </a:pPr>
            <a:endParaRPr lang="en-GB" sz="2000" noProof="0" dirty="0"/>
          </a:p>
        </p:txBody>
      </p:sp>
      <p:pic>
        <p:nvPicPr>
          <p:cNvPr id="6" name="Kuva 5" descr="Kuva, joka sisältää kohteen teksti, Fontti, kuvakaappaus&#10;&#10;Tekoälyllä luotu sisältö voi olla virheellistä.">
            <a:extLst>
              <a:ext uri="{FF2B5EF4-FFF2-40B4-BE49-F238E27FC236}">
                <a16:creationId xmlns:a16="http://schemas.microsoft.com/office/drawing/2014/main" id="{1C2C7291-03D7-23A9-8B88-B521C37C3F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68800" y="5828400"/>
            <a:ext cx="2201856" cy="744422"/>
          </a:xfrm>
          <a:prstGeom prst="rect">
            <a:avLst/>
          </a:prstGeom>
        </p:spPr>
      </p:pic>
      <p:sp>
        <p:nvSpPr>
          <p:cNvPr id="4" name="Tekstiruutu 3">
            <a:extLst>
              <a:ext uri="{FF2B5EF4-FFF2-40B4-BE49-F238E27FC236}">
                <a16:creationId xmlns:a16="http://schemas.microsoft.com/office/drawing/2014/main" id="{FE746DBE-C829-115F-5E80-100BA6902E56}"/>
              </a:ext>
            </a:extLst>
          </p:cNvPr>
          <p:cNvSpPr txBox="1"/>
          <p:nvPr/>
        </p:nvSpPr>
        <p:spPr>
          <a:xfrm>
            <a:off x="406400" y="6438900"/>
            <a:ext cx="4394200" cy="430887"/>
          </a:xfrm>
          <a:prstGeom prst="rect">
            <a:avLst/>
          </a:prstGeom>
          <a:noFill/>
        </p:spPr>
        <p:txBody>
          <a:bodyPr wrap="square" rtlCol="0">
            <a:spAutoFit/>
          </a:bodyPr>
          <a:lstStyle/>
          <a:p>
            <a:r>
              <a:rPr lang="fi-FI" sz="1100" dirty="0">
                <a:solidFill>
                  <a:schemeClr val="bg1"/>
                </a:solidFill>
                <a:latin typeface="Arial" panose="020B0604020202020204" pitchFamily="34" charset="0"/>
                <a:cs typeface="Arial" panose="020B0604020202020204" pitchFamily="34" charset="0"/>
              </a:rPr>
              <a:t>Photo: Erik Tirkkonen, </a:t>
            </a:r>
            <a:r>
              <a:rPr lang="fi-FI" sz="1100" dirty="0" err="1">
                <a:solidFill>
                  <a:schemeClr val="bg1"/>
                </a:solidFill>
                <a:latin typeface="Arial" panose="020B0604020202020204" pitchFamily="34" charset="0"/>
                <a:cs typeface="Arial" panose="020B0604020202020204" pitchFamily="34" charset="0"/>
              </a:rPr>
              <a:t>The</a:t>
            </a:r>
            <a:r>
              <a:rPr lang="fi-FI" sz="1100" dirty="0">
                <a:solidFill>
                  <a:schemeClr val="bg1"/>
                </a:solidFill>
                <a:latin typeface="Arial" panose="020B0604020202020204" pitchFamily="34" charset="0"/>
                <a:cs typeface="Arial" panose="020B0604020202020204" pitchFamily="34" charset="0"/>
              </a:rPr>
              <a:t> </a:t>
            </a:r>
            <a:r>
              <a:rPr lang="fi-FI" sz="1100" dirty="0" err="1">
                <a:solidFill>
                  <a:schemeClr val="bg1"/>
                </a:solidFill>
                <a:latin typeface="Arial" panose="020B0604020202020204" pitchFamily="34" charset="0"/>
                <a:cs typeface="Arial" panose="020B0604020202020204" pitchFamily="34" charset="0"/>
              </a:rPr>
              <a:t>Finnish</a:t>
            </a:r>
            <a:r>
              <a:rPr lang="fi-FI" sz="1100" dirty="0">
                <a:solidFill>
                  <a:schemeClr val="bg1"/>
                </a:solidFill>
                <a:latin typeface="Arial" panose="020B0604020202020204" pitchFamily="34" charset="0"/>
                <a:cs typeface="Arial" panose="020B0604020202020204" pitchFamily="34" charset="0"/>
              </a:rPr>
              <a:t> </a:t>
            </a:r>
            <a:r>
              <a:rPr lang="fi-FI" sz="1100" dirty="0" err="1">
                <a:solidFill>
                  <a:schemeClr val="bg1"/>
                </a:solidFill>
                <a:latin typeface="Arial" panose="020B0604020202020204" pitchFamily="34" charset="0"/>
                <a:cs typeface="Arial" panose="020B0604020202020204" pitchFamily="34" charset="0"/>
              </a:rPr>
              <a:t>Maritime</a:t>
            </a:r>
            <a:r>
              <a:rPr lang="fi-FI" sz="1100" dirty="0">
                <a:solidFill>
                  <a:schemeClr val="bg1"/>
                </a:solidFill>
                <a:latin typeface="Arial" panose="020B0604020202020204" pitchFamily="34" charset="0"/>
                <a:cs typeface="Arial" panose="020B0604020202020204" pitchFamily="34" charset="0"/>
              </a:rPr>
              <a:t> </a:t>
            </a:r>
            <a:r>
              <a:rPr lang="fi-FI" sz="1100" dirty="0" err="1">
                <a:solidFill>
                  <a:schemeClr val="bg1"/>
                </a:solidFill>
                <a:latin typeface="Arial" panose="020B0604020202020204" pitchFamily="34" charset="0"/>
                <a:cs typeface="Arial" panose="020B0604020202020204" pitchFamily="34" charset="0"/>
              </a:rPr>
              <a:t>Museum’s</a:t>
            </a:r>
            <a:r>
              <a:rPr lang="fi-FI" sz="1100" dirty="0">
                <a:solidFill>
                  <a:schemeClr val="bg1"/>
                </a:solidFill>
                <a:latin typeface="Arial" panose="020B0604020202020204" pitchFamily="34" charset="0"/>
                <a:cs typeface="Arial" panose="020B0604020202020204" pitchFamily="34" charset="0"/>
              </a:rPr>
              <a:t> Picture </a:t>
            </a:r>
            <a:r>
              <a:rPr lang="fi-FI" sz="1100" dirty="0" err="1">
                <a:solidFill>
                  <a:schemeClr val="bg1"/>
                </a:solidFill>
                <a:latin typeface="Arial" panose="020B0604020202020204" pitchFamily="34" charset="0"/>
                <a:cs typeface="Arial" panose="020B0604020202020204" pitchFamily="34" charset="0"/>
              </a:rPr>
              <a:t>Collection</a:t>
            </a:r>
            <a:r>
              <a:rPr lang="fi-FI" sz="1100" dirty="0">
                <a:solidFill>
                  <a:schemeClr val="bg1"/>
                </a:solidFill>
                <a:latin typeface="Arial" panose="020B0604020202020204" pitchFamily="34" charset="0"/>
                <a:cs typeface="Arial" panose="020B0604020202020204" pitchFamily="34" charset="0"/>
              </a:rPr>
              <a:t>, </a:t>
            </a:r>
            <a:r>
              <a:rPr lang="fi-FI" sz="1100" dirty="0" err="1">
                <a:solidFill>
                  <a:schemeClr val="bg1"/>
                </a:solidFill>
                <a:latin typeface="Arial" panose="020B0604020202020204" pitchFamily="34" charset="0"/>
                <a:cs typeface="Arial" panose="020B0604020202020204" pitchFamily="34" charset="0"/>
              </a:rPr>
              <a:t>Finnish</a:t>
            </a:r>
            <a:r>
              <a:rPr lang="fi-FI" sz="1100" dirty="0">
                <a:solidFill>
                  <a:schemeClr val="bg1"/>
                </a:solidFill>
                <a:latin typeface="Arial" panose="020B0604020202020204" pitchFamily="34" charset="0"/>
                <a:cs typeface="Arial" panose="020B0604020202020204" pitchFamily="34" charset="0"/>
              </a:rPr>
              <a:t> </a:t>
            </a:r>
            <a:r>
              <a:rPr lang="fi-FI" sz="1100" dirty="0" err="1">
                <a:solidFill>
                  <a:schemeClr val="bg1"/>
                </a:solidFill>
                <a:latin typeface="Arial" panose="020B0604020202020204" pitchFamily="34" charset="0"/>
                <a:cs typeface="Arial" panose="020B0604020202020204" pitchFamily="34" charset="0"/>
              </a:rPr>
              <a:t>Heritage</a:t>
            </a:r>
            <a:r>
              <a:rPr lang="fi-FI" sz="1100" dirty="0">
                <a:solidFill>
                  <a:schemeClr val="bg1"/>
                </a:solidFill>
                <a:latin typeface="Arial" panose="020B0604020202020204" pitchFamily="34" charset="0"/>
                <a:cs typeface="Arial" panose="020B0604020202020204" pitchFamily="34" charset="0"/>
              </a:rPr>
              <a:t> </a:t>
            </a:r>
            <a:r>
              <a:rPr lang="fi-FI" sz="1100" dirty="0" err="1">
                <a:solidFill>
                  <a:schemeClr val="bg1"/>
                </a:solidFill>
                <a:latin typeface="Arial" panose="020B0604020202020204" pitchFamily="34" charset="0"/>
                <a:cs typeface="Arial" panose="020B0604020202020204" pitchFamily="34" charset="0"/>
              </a:rPr>
              <a:t>Agency</a:t>
            </a:r>
            <a:endParaRPr lang="fi-FI"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5574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Otsikko 1">
            <a:extLst>
              <a:ext uri="{FF2B5EF4-FFF2-40B4-BE49-F238E27FC236}">
                <a16:creationId xmlns:a16="http://schemas.microsoft.com/office/drawing/2014/main" id="{F38FDEBD-22BF-9A97-E388-BD66AE4EBDA7}"/>
              </a:ext>
            </a:extLst>
          </p:cNvPr>
          <p:cNvSpPr>
            <a:spLocks noGrp="1"/>
          </p:cNvSpPr>
          <p:nvPr>
            <p:ph type="title"/>
          </p:nvPr>
        </p:nvSpPr>
        <p:spPr>
          <a:xfrm>
            <a:off x="836679" y="723898"/>
            <a:ext cx="6002110" cy="1495425"/>
          </a:xfrm>
        </p:spPr>
        <p:txBody>
          <a:bodyPr>
            <a:noAutofit/>
          </a:bodyPr>
          <a:lstStyle/>
          <a:p>
            <a:r>
              <a:rPr lang="en-GB" sz="4000" noProof="0" dirty="0">
                <a:cs typeface="Arial" panose="020B0604020202020204" pitchFamily="34" charset="0"/>
              </a:rPr>
              <a:t>The starting point for building a cultural route </a:t>
            </a:r>
            <a:br>
              <a:rPr lang="en-GB" sz="4000" noProof="0" dirty="0">
                <a:cs typeface="Arial" panose="020B0604020202020204" pitchFamily="34" charset="0"/>
              </a:rPr>
            </a:br>
            <a:r>
              <a:rPr lang="en-GB" sz="4000" noProof="0" dirty="0">
                <a:cs typeface="Arial" panose="020B0604020202020204" pitchFamily="34" charset="0"/>
              </a:rPr>
              <a:t>of the Council of Europe</a:t>
            </a:r>
            <a:endParaRPr lang="en-GB" sz="2400" noProof="0" dirty="0">
              <a:cs typeface="Arial" panose="020B0604020202020204" pitchFamily="34" charset="0"/>
            </a:endParaRPr>
          </a:p>
        </p:txBody>
      </p:sp>
      <p:sp>
        <p:nvSpPr>
          <p:cNvPr id="3" name="Sisällön paikkamerkki 2">
            <a:extLst>
              <a:ext uri="{FF2B5EF4-FFF2-40B4-BE49-F238E27FC236}">
                <a16:creationId xmlns:a16="http://schemas.microsoft.com/office/drawing/2014/main" id="{D5511431-CC99-2E1C-E2F7-14C0C10E2F75}"/>
              </a:ext>
            </a:extLst>
          </p:cNvPr>
          <p:cNvSpPr>
            <a:spLocks noGrp="1"/>
          </p:cNvSpPr>
          <p:nvPr>
            <p:ph idx="1"/>
          </p:nvPr>
        </p:nvSpPr>
        <p:spPr>
          <a:xfrm>
            <a:off x="836680" y="2505455"/>
            <a:ext cx="6002110" cy="3628645"/>
          </a:xfrm>
        </p:spPr>
        <p:txBody>
          <a:bodyPr vert="horz" lIns="91440" tIns="45720" rIns="91440" bIns="45720" rtlCol="0" anchor="t">
            <a:normAutofit/>
          </a:bodyPr>
          <a:lstStyle/>
          <a:p>
            <a:pPr marL="0" indent="0">
              <a:buNone/>
            </a:pPr>
            <a:r>
              <a:rPr lang="en-GB" sz="1800" noProof="0" dirty="0">
                <a:latin typeface="+mj-lt"/>
                <a:cs typeface="Arial"/>
              </a:rPr>
              <a:t>The start of building a Cultural Route is typically based on </a:t>
            </a:r>
            <a:br>
              <a:rPr lang="en-GB" sz="1800" noProof="0" dirty="0">
                <a:latin typeface="+mj-lt"/>
                <a:cs typeface="Arial"/>
              </a:rPr>
            </a:br>
            <a:r>
              <a:rPr lang="en-GB" sz="1800" noProof="0" dirty="0">
                <a:latin typeface="+mj-lt"/>
                <a:cs typeface="Arial"/>
              </a:rPr>
              <a:t>a situation where some kind of formal or informal cooperation / connection between some organisations already exists. </a:t>
            </a:r>
          </a:p>
          <a:p>
            <a:pPr marL="0" indent="0">
              <a:buNone/>
            </a:pPr>
            <a:endParaRPr lang="en-GB" sz="1800" noProof="0" dirty="0">
              <a:latin typeface="+mj-lt"/>
              <a:cs typeface="Arial" panose="020B0604020202020204" pitchFamily="34" charset="0"/>
            </a:endParaRPr>
          </a:p>
          <a:p>
            <a:r>
              <a:rPr lang="en-GB" sz="1800" noProof="0" dirty="0">
                <a:latin typeface="+mj-lt"/>
                <a:cs typeface="Arial"/>
              </a:rPr>
              <a:t>Who is the initiator? </a:t>
            </a:r>
          </a:p>
          <a:p>
            <a:r>
              <a:rPr lang="en-GB" sz="1800" noProof="0" dirty="0">
                <a:latin typeface="+mj-lt"/>
                <a:cs typeface="Arial"/>
              </a:rPr>
              <a:t>Who is leading the development work? </a:t>
            </a:r>
          </a:p>
          <a:p>
            <a:pPr marL="0" indent="0">
              <a:buNone/>
            </a:pPr>
            <a:endParaRPr lang="en-GB" sz="2000" noProof="0" dirty="0">
              <a:latin typeface="Arial" panose="020B0604020202020204" pitchFamily="34" charset="0"/>
              <a:cs typeface="Arial" panose="020B0604020202020204" pitchFamily="34" charset="0"/>
            </a:endParaRPr>
          </a:p>
        </p:txBody>
      </p:sp>
      <p:pic>
        <p:nvPicPr>
          <p:cNvPr id="5" name="Kuva 4" descr="Kuva, joka sisältää kohteen piha-, puu, taivas, leikkikenttä&#10;&#10;Tekoälyllä luotu sisältö voi olla virheellistä.">
            <a:extLst>
              <a:ext uri="{FF2B5EF4-FFF2-40B4-BE49-F238E27FC236}">
                <a16:creationId xmlns:a16="http://schemas.microsoft.com/office/drawing/2014/main" id="{66BF2F37-9470-3AE3-69AC-226BF783996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199440" y="10"/>
            <a:ext cx="4992560" cy="6857990"/>
          </a:xfrm>
          <a:prstGeom prst="rect">
            <a:avLst/>
          </a:prstGeom>
          <a:effectLst/>
        </p:spPr>
      </p:pic>
      <p:pic>
        <p:nvPicPr>
          <p:cNvPr id="6" name="Kuva 5" descr="Kuva, joka sisältää kohteen teksti, Fontti, kuvakaappaus&#10;&#10;Tekoälyllä luotu sisältö voi olla virheellistä.">
            <a:extLst>
              <a:ext uri="{FF2B5EF4-FFF2-40B4-BE49-F238E27FC236}">
                <a16:creationId xmlns:a16="http://schemas.microsoft.com/office/drawing/2014/main" id="{969C3183-2256-BAB3-5224-D865E39103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030" y="5884433"/>
            <a:ext cx="2201856" cy="744422"/>
          </a:xfrm>
          <a:prstGeom prst="rect">
            <a:avLst/>
          </a:prstGeom>
        </p:spPr>
      </p:pic>
      <p:sp>
        <p:nvSpPr>
          <p:cNvPr id="4" name="Tekstiruutu 3">
            <a:extLst>
              <a:ext uri="{FF2B5EF4-FFF2-40B4-BE49-F238E27FC236}">
                <a16:creationId xmlns:a16="http://schemas.microsoft.com/office/drawing/2014/main" id="{BAE1DDB2-844D-D150-A00E-CF9A4F6616C5}"/>
              </a:ext>
            </a:extLst>
          </p:cNvPr>
          <p:cNvSpPr txBox="1"/>
          <p:nvPr/>
        </p:nvSpPr>
        <p:spPr>
          <a:xfrm>
            <a:off x="8917401" y="6498050"/>
            <a:ext cx="3632200" cy="261610"/>
          </a:xfrm>
          <a:prstGeom prst="rect">
            <a:avLst/>
          </a:prstGeom>
          <a:noFill/>
        </p:spPr>
        <p:txBody>
          <a:bodyPr wrap="square" rtlCol="0">
            <a:spAutoFit/>
          </a:bodyPr>
          <a:lstStyle/>
          <a:p>
            <a:r>
              <a:rPr lang="en-GB" sz="1100" noProof="0" dirty="0">
                <a:latin typeface="Arial" panose="020B0604020202020204" pitchFamily="34" charset="0"/>
                <a:cs typeface="Arial" panose="020B0604020202020204" pitchFamily="34" charset="0"/>
              </a:rPr>
              <a:t>Photo: Topi </a:t>
            </a:r>
            <a:r>
              <a:rPr lang="en-GB" sz="1100" noProof="0" dirty="0" err="1">
                <a:latin typeface="Arial" panose="020B0604020202020204" pitchFamily="34" charset="0"/>
                <a:cs typeface="Arial" panose="020B0604020202020204" pitchFamily="34" charset="0"/>
              </a:rPr>
              <a:t>Leikas</a:t>
            </a:r>
            <a:r>
              <a:rPr lang="en-GB" sz="1100" noProof="0" dirty="0">
                <a:latin typeface="Arial" panose="020B0604020202020204" pitchFamily="34" charset="0"/>
                <a:cs typeface="Arial" panose="020B0604020202020204" pitchFamily="34" charset="0"/>
              </a:rPr>
              <a:t>, The Finnish Heritage Agency</a:t>
            </a:r>
          </a:p>
        </p:txBody>
      </p:sp>
    </p:spTree>
    <p:extLst>
      <p:ext uri="{BB962C8B-B14F-4D97-AF65-F5344CB8AC3E}">
        <p14:creationId xmlns:p14="http://schemas.microsoft.com/office/powerpoint/2010/main" val="3905167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4" name="Kuva 3" descr="Kuva, joka sisältää kohteen piha-, jalkineet, tie, vaate&#10;&#10;Tekoälyllä luotu sisältö voi olla virheellistä.">
            <a:extLst>
              <a:ext uri="{FF2B5EF4-FFF2-40B4-BE49-F238E27FC236}">
                <a16:creationId xmlns:a16="http://schemas.microsoft.com/office/drawing/2014/main" id="{6F3F9051-F008-57B7-FD6E-456B731DC22B}"/>
              </a:ext>
            </a:extLst>
          </p:cNvPr>
          <p:cNvPicPr>
            <a:picLocks noChangeAspect="1"/>
          </p:cNvPicPr>
          <p:nvPr/>
        </p:nvPicPr>
        <p:blipFill>
          <a:blip r:embed="rId3" cstate="print">
            <a:extLst>
              <a:ext uri="{28A0092B-C50C-407E-A947-70E740481C1C}">
                <a14:useLocalDpi xmlns:a14="http://schemas.microsoft.com/office/drawing/2010/main"/>
              </a:ext>
            </a:extLst>
          </a:blip>
          <a:srcRect b="-1"/>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Otsikko 1">
            <a:extLst>
              <a:ext uri="{FF2B5EF4-FFF2-40B4-BE49-F238E27FC236}">
                <a16:creationId xmlns:a16="http://schemas.microsoft.com/office/drawing/2014/main" id="{5FCD334D-2A4A-2626-FCB8-E96A1A7B61F0}"/>
              </a:ext>
            </a:extLst>
          </p:cNvPr>
          <p:cNvSpPr>
            <a:spLocks noGrp="1"/>
          </p:cNvSpPr>
          <p:nvPr>
            <p:ph type="title"/>
          </p:nvPr>
        </p:nvSpPr>
        <p:spPr>
          <a:xfrm>
            <a:off x="7531610" y="184150"/>
            <a:ext cx="3822189" cy="1899912"/>
          </a:xfrm>
        </p:spPr>
        <p:txBody>
          <a:bodyPr>
            <a:normAutofit/>
          </a:bodyPr>
          <a:lstStyle/>
          <a:p>
            <a:r>
              <a:rPr lang="en-GB" sz="4000" noProof="0" dirty="0"/>
              <a:t>Purpose </a:t>
            </a:r>
            <a:br>
              <a:rPr lang="en-GB" sz="4000" dirty="0"/>
            </a:br>
            <a:r>
              <a:rPr lang="en-GB" sz="4000" noProof="0" dirty="0"/>
              <a:t>and Goals</a:t>
            </a:r>
          </a:p>
        </p:txBody>
      </p:sp>
      <p:sp>
        <p:nvSpPr>
          <p:cNvPr id="3" name="Sisällön paikkamerkki 2">
            <a:extLst>
              <a:ext uri="{FF2B5EF4-FFF2-40B4-BE49-F238E27FC236}">
                <a16:creationId xmlns:a16="http://schemas.microsoft.com/office/drawing/2014/main" id="{BBCE8CE8-CFB4-06F9-37F6-677AECA2B0CE}"/>
              </a:ext>
            </a:extLst>
          </p:cNvPr>
          <p:cNvSpPr>
            <a:spLocks noGrp="1"/>
          </p:cNvSpPr>
          <p:nvPr>
            <p:ph idx="1"/>
          </p:nvPr>
        </p:nvSpPr>
        <p:spPr>
          <a:xfrm>
            <a:off x="7531610" y="2434201"/>
            <a:ext cx="4239765" cy="3742762"/>
          </a:xfrm>
        </p:spPr>
        <p:txBody>
          <a:bodyPr vert="horz" lIns="91440" tIns="45720" rIns="91440" bIns="45720" rtlCol="0" anchor="t">
            <a:normAutofit/>
          </a:bodyPr>
          <a:lstStyle/>
          <a:p>
            <a:r>
              <a:rPr lang="en-GB" sz="1800" noProof="0" dirty="0">
                <a:latin typeface="+mj-lt"/>
                <a:cs typeface="Arial"/>
              </a:rPr>
              <a:t>What is the motivator to start building </a:t>
            </a:r>
            <a:br>
              <a:rPr lang="en-GB" sz="1800" noProof="0" dirty="0">
                <a:latin typeface="+mj-lt"/>
                <a:cs typeface="Arial"/>
              </a:rPr>
            </a:br>
            <a:r>
              <a:rPr lang="en-GB" sz="1800" noProof="0" dirty="0">
                <a:latin typeface="+mj-lt"/>
                <a:cs typeface="Arial"/>
              </a:rPr>
              <a:t>a Cultural Route?</a:t>
            </a:r>
            <a:endParaRPr lang="fi-FI" sz="1800" dirty="0">
              <a:latin typeface="+mj-lt"/>
              <a:cs typeface="Arial"/>
            </a:endParaRPr>
          </a:p>
          <a:p>
            <a:r>
              <a:rPr lang="en-GB" sz="1800" noProof="0" dirty="0">
                <a:latin typeface="+mj-lt"/>
                <a:cs typeface="Arial"/>
              </a:rPr>
              <a:t>How </a:t>
            </a:r>
            <a:r>
              <a:rPr lang="en-GB" sz="1800" dirty="0">
                <a:latin typeface="+mj-lt"/>
                <a:cs typeface="Arial"/>
              </a:rPr>
              <a:t>can </a:t>
            </a:r>
            <a:r>
              <a:rPr lang="en-GB" sz="1800" noProof="0" dirty="0">
                <a:latin typeface="+mj-lt"/>
                <a:cs typeface="Arial"/>
              </a:rPr>
              <a:t>the framework that Cultural Route program provides support the goals of the new Cultural Route network? </a:t>
            </a:r>
          </a:p>
          <a:p>
            <a:r>
              <a:rPr lang="en-GB" sz="1800" noProof="0" dirty="0">
                <a:latin typeface="+mj-lt"/>
                <a:cs typeface="Arial"/>
              </a:rPr>
              <a:t>How </a:t>
            </a:r>
            <a:r>
              <a:rPr lang="en-GB" sz="1800" dirty="0">
                <a:latin typeface="+mj-lt"/>
                <a:cs typeface="Arial"/>
              </a:rPr>
              <a:t>do </a:t>
            </a:r>
            <a:r>
              <a:rPr lang="en-GB" sz="1800" noProof="0" dirty="0">
                <a:latin typeface="+mj-lt"/>
                <a:cs typeface="Arial"/>
              </a:rPr>
              <a:t>the goals of the route network support the basic goals of the organisations involved? </a:t>
            </a:r>
          </a:p>
          <a:p>
            <a:endParaRPr lang="en-GB" sz="2000" noProof="0" dirty="0">
              <a:latin typeface="+mj-lt"/>
            </a:endParaRPr>
          </a:p>
        </p:txBody>
      </p:sp>
      <p:pic>
        <p:nvPicPr>
          <p:cNvPr id="6" name="Kuva 5" descr="Kuva, joka sisältää kohteen teksti, Fontti, kuvakaappaus&#10;&#10;Tekoälyllä luotu sisältö voi olla virheellistä.">
            <a:extLst>
              <a:ext uri="{FF2B5EF4-FFF2-40B4-BE49-F238E27FC236}">
                <a16:creationId xmlns:a16="http://schemas.microsoft.com/office/drawing/2014/main" id="{B6C72C42-775F-EA36-250F-DF7D5760F9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69519" y="5828400"/>
            <a:ext cx="2201856" cy="744422"/>
          </a:xfrm>
          <a:prstGeom prst="rect">
            <a:avLst/>
          </a:prstGeom>
        </p:spPr>
      </p:pic>
      <p:sp>
        <p:nvSpPr>
          <p:cNvPr id="5" name="Tekstiruutu 4">
            <a:extLst>
              <a:ext uri="{FF2B5EF4-FFF2-40B4-BE49-F238E27FC236}">
                <a16:creationId xmlns:a16="http://schemas.microsoft.com/office/drawing/2014/main" id="{A1EA7984-9FA8-F366-A2D2-AAFD66EA0614}"/>
              </a:ext>
            </a:extLst>
          </p:cNvPr>
          <p:cNvSpPr txBox="1"/>
          <p:nvPr/>
        </p:nvSpPr>
        <p:spPr>
          <a:xfrm>
            <a:off x="420625" y="6442017"/>
            <a:ext cx="3898900" cy="261610"/>
          </a:xfrm>
          <a:prstGeom prst="rect">
            <a:avLst/>
          </a:prstGeom>
          <a:noFill/>
        </p:spPr>
        <p:txBody>
          <a:bodyPr wrap="square" rtlCol="0">
            <a:spAutoFit/>
          </a:bodyPr>
          <a:lstStyle/>
          <a:p>
            <a:r>
              <a:rPr lang="fi-FI" sz="1100" dirty="0">
                <a:latin typeface="Arial" panose="020B0604020202020204" pitchFamily="34" charset="0"/>
                <a:cs typeface="Arial" panose="020B0604020202020204" pitchFamily="34" charset="0"/>
              </a:rPr>
              <a:t>Photo: Michel Johansson, </a:t>
            </a:r>
            <a:r>
              <a:rPr lang="fi-FI" sz="1100" dirty="0"/>
              <a:t>St </a:t>
            </a:r>
            <a:r>
              <a:rPr lang="fi-FI" sz="1100" dirty="0" err="1"/>
              <a:t>Olavs</a:t>
            </a:r>
            <a:r>
              <a:rPr lang="fi-FI" sz="1100" dirty="0"/>
              <a:t> </a:t>
            </a:r>
            <a:r>
              <a:rPr lang="fi-FI" sz="1100" dirty="0" err="1"/>
              <a:t>ways</a:t>
            </a:r>
            <a:r>
              <a:rPr lang="fi-FI" sz="1100" dirty="0"/>
              <a:t>, </a:t>
            </a:r>
            <a:r>
              <a:rPr lang="fi-FI" sz="1100" dirty="0" err="1"/>
              <a:t>Sweden</a:t>
            </a:r>
            <a:endParaRPr lang="fi-FI"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0800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4" name="Kuva 3" descr="Kuva, joka sisältää kohteen piha-, vesi, puu, järvi&#10;&#10;Tekoälyllä luotu sisältö voi olla virheellistä.">
            <a:extLst>
              <a:ext uri="{FF2B5EF4-FFF2-40B4-BE49-F238E27FC236}">
                <a16:creationId xmlns:a16="http://schemas.microsoft.com/office/drawing/2014/main" id="{531AB047-B4EA-B223-2AE3-B9F75AC038EA}"/>
              </a:ext>
            </a:extLst>
          </p:cNvPr>
          <p:cNvPicPr>
            <a:picLocks noChangeAspect="1"/>
          </p:cNvPicPr>
          <p:nvPr/>
        </p:nvPicPr>
        <p:blipFill>
          <a:blip r:embed="rId3" cstate="print">
            <a:extLst>
              <a:ext uri="{28A0092B-C50C-407E-A947-70E740481C1C}">
                <a14:useLocalDpi xmlns:a14="http://schemas.microsoft.com/office/drawing/2010/main"/>
              </a:ext>
            </a:extLst>
          </a:blip>
          <a:srcRect r="-1" b="-1"/>
          <a:stretch>
            <a:fillRect/>
          </a:stretch>
        </p:blipFill>
        <p:spPr>
          <a:xfrm>
            <a:off x="1" y="10"/>
            <a:ext cx="9669642" cy="6857990"/>
          </a:xfrm>
          <a:prstGeom prst="rect">
            <a:avLst/>
          </a:prstGeom>
        </p:spPr>
      </p:pic>
      <p:sp>
        <p:nvSpPr>
          <p:cNvPr id="12"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Otsikko 1">
            <a:extLst>
              <a:ext uri="{FF2B5EF4-FFF2-40B4-BE49-F238E27FC236}">
                <a16:creationId xmlns:a16="http://schemas.microsoft.com/office/drawing/2014/main" id="{0A52BF27-A2CC-7172-B4AF-72AD7CD1A97C}"/>
              </a:ext>
            </a:extLst>
          </p:cNvPr>
          <p:cNvSpPr>
            <a:spLocks noGrp="1"/>
          </p:cNvSpPr>
          <p:nvPr>
            <p:ph type="title"/>
          </p:nvPr>
        </p:nvSpPr>
        <p:spPr>
          <a:xfrm>
            <a:off x="7531610" y="136525"/>
            <a:ext cx="3822189" cy="1899912"/>
          </a:xfrm>
        </p:spPr>
        <p:txBody>
          <a:bodyPr>
            <a:normAutofit/>
          </a:bodyPr>
          <a:lstStyle/>
          <a:p>
            <a:r>
              <a:rPr lang="en-GB" sz="4000" noProof="0" dirty="0"/>
              <a:t>Defining </a:t>
            </a:r>
            <a:br>
              <a:rPr lang="en-GB" sz="4000" noProof="0" dirty="0"/>
            </a:br>
            <a:r>
              <a:rPr lang="en-GB" sz="4000" noProof="0" dirty="0"/>
              <a:t>the Theme</a:t>
            </a:r>
          </a:p>
        </p:txBody>
      </p:sp>
      <p:sp>
        <p:nvSpPr>
          <p:cNvPr id="3" name="Sisällön paikkamerkki 2">
            <a:extLst>
              <a:ext uri="{FF2B5EF4-FFF2-40B4-BE49-F238E27FC236}">
                <a16:creationId xmlns:a16="http://schemas.microsoft.com/office/drawing/2014/main" id="{C4B43A2D-8473-DE32-9DA8-7955D2D4B732}"/>
              </a:ext>
            </a:extLst>
          </p:cNvPr>
          <p:cNvSpPr>
            <a:spLocks noGrp="1"/>
          </p:cNvSpPr>
          <p:nvPr>
            <p:ph idx="1"/>
          </p:nvPr>
        </p:nvSpPr>
        <p:spPr>
          <a:xfrm>
            <a:off x="7531610" y="2434201"/>
            <a:ext cx="4239765" cy="3742762"/>
          </a:xfrm>
        </p:spPr>
        <p:txBody>
          <a:bodyPr vert="horz" lIns="91440" tIns="45720" rIns="91440" bIns="45720" rtlCol="0" anchor="t">
            <a:noAutofit/>
          </a:bodyPr>
          <a:lstStyle/>
          <a:p>
            <a:r>
              <a:rPr lang="en-GB" sz="1800" noProof="0" dirty="0">
                <a:latin typeface="+mj-lt"/>
                <a:cs typeface="Arial"/>
              </a:rPr>
              <a:t>What kind of message do you want </a:t>
            </a:r>
            <a:br>
              <a:rPr lang="en-GB" sz="1800" noProof="0" dirty="0">
                <a:latin typeface="+mj-lt"/>
                <a:cs typeface="Arial"/>
              </a:rPr>
            </a:br>
            <a:r>
              <a:rPr lang="en-GB" sz="1800" noProof="0" dirty="0">
                <a:latin typeface="+mj-lt"/>
                <a:cs typeface="Arial"/>
              </a:rPr>
              <a:t>to carry with the theme?</a:t>
            </a:r>
            <a:endParaRPr lang="fi-FI" sz="1800" dirty="0">
              <a:latin typeface="+mj-lt"/>
              <a:cs typeface="Arial"/>
            </a:endParaRPr>
          </a:p>
          <a:p>
            <a:r>
              <a:rPr lang="en-GB" sz="1800" noProof="0" dirty="0">
                <a:latin typeface="+mj-lt"/>
                <a:cs typeface="Arial"/>
              </a:rPr>
              <a:t>What are the values behind the theme? Reflect the theme to the values of </a:t>
            </a:r>
            <a:br>
              <a:rPr lang="en-GB" sz="1800" dirty="0">
                <a:latin typeface="+mj-lt"/>
                <a:cs typeface="Arial"/>
              </a:rPr>
            </a:br>
            <a:r>
              <a:rPr lang="en-GB" sz="1800" noProof="0" dirty="0">
                <a:latin typeface="+mj-lt"/>
                <a:cs typeface="Arial"/>
              </a:rPr>
              <a:t>the Cultural Routes of the Council of Europe programme</a:t>
            </a:r>
            <a:r>
              <a:rPr lang="en-GB" sz="1800" dirty="0">
                <a:latin typeface="+mj-lt"/>
                <a:cs typeface="Arial"/>
              </a:rPr>
              <a:t>.</a:t>
            </a:r>
            <a:endParaRPr lang="en-GB" sz="1800" noProof="0" dirty="0">
              <a:latin typeface="+mj-lt"/>
              <a:cs typeface="Arial"/>
            </a:endParaRPr>
          </a:p>
          <a:p>
            <a:r>
              <a:rPr lang="en-GB" sz="1800" noProof="0" dirty="0">
                <a:latin typeface="+mj-lt"/>
                <a:cs typeface="Arial"/>
              </a:rPr>
              <a:t>What is the story about European culture heritage you wish to share and how can that be summarised as a single theme?</a:t>
            </a:r>
          </a:p>
          <a:p>
            <a:endParaRPr lang="en-GB" sz="1700" noProof="0" dirty="0"/>
          </a:p>
        </p:txBody>
      </p:sp>
      <p:pic>
        <p:nvPicPr>
          <p:cNvPr id="15" name="Kuva 14" descr="Kuva, joka sisältää kohteen teksti, Fontti, kuvakaappaus&#10;&#10;Tekoälyllä luotu sisältö voi olla virheellistä.">
            <a:extLst>
              <a:ext uri="{FF2B5EF4-FFF2-40B4-BE49-F238E27FC236}">
                <a16:creationId xmlns:a16="http://schemas.microsoft.com/office/drawing/2014/main" id="{9B87506A-65DF-B90A-E877-E5385E8215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69519" y="5828400"/>
            <a:ext cx="2201856" cy="744422"/>
          </a:xfrm>
          <a:prstGeom prst="rect">
            <a:avLst/>
          </a:prstGeom>
        </p:spPr>
      </p:pic>
      <p:sp>
        <p:nvSpPr>
          <p:cNvPr id="5" name="Tekstiruutu 4">
            <a:extLst>
              <a:ext uri="{FF2B5EF4-FFF2-40B4-BE49-F238E27FC236}">
                <a16:creationId xmlns:a16="http://schemas.microsoft.com/office/drawing/2014/main" id="{9C9CE078-E537-AB73-3E04-DD9EF755A9E3}"/>
              </a:ext>
            </a:extLst>
          </p:cNvPr>
          <p:cNvSpPr txBox="1"/>
          <p:nvPr/>
        </p:nvSpPr>
        <p:spPr>
          <a:xfrm>
            <a:off x="702465" y="6442017"/>
            <a:ext cx="3403600" cy="261610"/>
          </a:xfrm>
          <a:prstGeom prst="rect">
            <a:avLst/>
          </a:prstGeom>
          <a:noFill/>
        </p:spPr>
        <p:txBody>
          <a:bodyPr wrap="square" rtlCol="0">
            <a:spAutoFit/>
          </a:bodyPr>
          <a:lstStyle/>
          <a:p>
            <a:r>
              <a:rPr lang="fi-FI" sz="1100" dirty="0">
                <a:solidFill>
                  <a:schemeClr val="bg1"/>
                </a:solidFill>
                <a:latin typeface="Arial" panose="020B0604020202020204" pitchFamily="34" charset="0"/>
                <a:cs typeface="Arial" panose="020B0604020202020204" pitchFamily="34" charset="0"/>
              </a:rPr>
              <a:t>Photo: Jouni Lappi, St </a:t>
            </a:r>
            <a:r>
              <a:rPr lang="fi-FI" sz="1100" dirty="0" err="1">
                <a:solidFill>
                  <a:schemeClr val="bg1"/>
                </a:solidFill>
                <a:latin typeface="Arial" panose="020B0604020202020204" pitchFamily="34" charset="0"/>
                <a:cs typeface="Arial" panose="020B0604020202020204" pitchFamily="34" charset="0"/>
              </a:rPr>
              <a:t>Olav</a:t>
            </a:r>
            <a:r>
              <a:rPr lang="fi-FI" sz="1100" dirty="0">
                <a:solidFill>
                  <a:schemeClr val="bg1"/>
                </a:solidFill>
                <a:latin typeface="Arial" panose="020B0604020202020204" pitchFamily="34" charset="0"/>
                <a:cs typeface="Arial" panose="020B0604020202020204" pitchFamily="34" charset="0"/>
              </a:rPr>
              <a:t> </a:t>
            </a:r>
            <a:r>
              <a:rPr lang="fi-FI" sz="1100" dirty="0" err="1">
                <a:solidFill>
                  <a:schemeClr val="bg1"/>
                </a:solidFill>
                <a:latin typeface="Arial" panose="020B0604020202020204" pitchFamily="34" charset="0"/>
                <a:cs typeface="Arial" panose="020B0604020202020204" pitchFamily="34" charset="0"/>
              </a:rPr>
              <a:t>Waterways</a:t>
            </a:r>
            <a:endParaRPr lang="fi-FI"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334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4" name="Kuva 3">
            <a:extLst>
              <a:ext uri="{FF2B5EF4-FFF2-40B4-BE49-F238E27FC236}">
                <a16:creationId xmlns:a16="http://schemas.microsoft.com/office/drawing/2014/main" id="{0900EC2F-7C4F-9516-998A-15EE7EBCE14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Otsikko 1">
            <a:extLst>
              <a:ext uri="{FF2B5EF4-FFF2-40B4-BE49-F238E27FC236}">
                <a16:creationId xmlns:a16="http://schemas.microsoft.com/office/drawing/2014/main" id="{172ECFC3-9B76-B336-E040-09C8D984AFB6}"/>
              </a:ext>
            </a:extLst>
          </p:cNvPr>
          <p:cNvSpPr>
            <a:spLocks noGrp="1"/>
          </p:cNvSpPr>
          <p:nvPr>
            <p:ph type="title"/>
          </p:nvPr>
        </p:nvSpPr>
        <p:spPr>
          <a:xfrm>
            <a:off x="7531610" y="-130175"/>
            <a:ext cx="3822189" cy="1899912"/>
          </a:xfrm>
        </p:spPr>
        <p:txBody>
          <a:bodyPr>
            <a:normAutofit/>
          </a:bodyPr>
          <a:lstStyle/>
          <a:p>
            <a:r>
              <a:rPr lang="en-GB" sz="4000" noProof="0" dirty="0"/>
              <a:t>Map the Heritage</a:t>
            </a:r>
          </a:p>
        </p:txBody>
      </p:sp>
      <p:sp>
        <p:nvSpPr>
          <p:cNvPr id="3" name="Sisällön paikkamerkki 2">
            <a:extLst>
              <a:ext uri="{FF2B5EF4-FFF2-40B4-BE49-F238E27FC236}">
                <a16:creationId xmlns:a16="http://schemas.microsoft.com/office/drawing/2014/main" id="{D1E2C4C6-43C6-2EAC-499B-1CB35A3CCF26}"/>
              </a:ext>
            </a:extLst>
          </p:cNvPr>
          <p:cNvSpPr>
            <a:spLocks noGrp="1"/>
          </p:cNvSpPr>
          <p:nvPr>
            <p:ph idx="1"/>
          </p:nvPr>
        </p:nvSpPr>
        <p:spPr>
          <a:xfrm>
            <a:off x="7531609" y="2492375"/>
            <a:ext cx="4238243" cy="3742762"/>
          </a:xfrm>
        </p:spPr>
        <p:txBody>
          <a:bodyPr vert="horz" lIns="91440" tIns="45720" rIns="91440" bIns="45720" rtlCol="0" anchor="t">
            <a:normAutofit/>
          </a:bodyPr>
          <a:lstStyle/>
          <a:p>
            <a:pPr lvl="0"/>
            <a:r>
              <a:rPr lang="en-GB" sz="1800" noProof="0" dirty="0">
                <a:latin typeface="+mj-lt"/>
                <a:cs typeface="Arial"/>
              </a:rPr>
              <a:t>Which countries share the same heritage? Which countries can be involved? </a:t>
            </a:r>
          </a:p>
          <a:p>
            <a:r>
              <a:rPr lang="en-GB" sz="1800" noProof="0" dirty="0">
                <a:latin typeface="+mj-lt"/>
                <a:cs typeface="Arial"/>
              </a:rPr>
              <a:t>Map the places and objects </a:t>
            </a:r>
            <a:br>
              <a:rPr lang="en-GB" sz="1800" dirty="0">
                <a:latin typeface="+mj-lt"/>
                <a:cs typeface="Arial"/>
              </a:rPr>
            </a:br>
            <a:r>
              <a:rPr lang="en-GB" sz="1800" noProof="0" dirty="0">
                <a:latin typeface="+mj-lt"/>
                <a:cs typeface="Arial"/>
              </a:rPr>
              <a:t>(both tangible and intangible) </a:t>
            </a:r>
            <a:br>
              <a:rPr lang="en-GB" sz="1800" dirty="0">
                <a:latin typeface="+mj-lt"/>
                <a:cs typeface="Arial"/>
              </a:rPr>
            </a:br>
            <a:r>
              <a:rPr lang="en-GB" sz="1800" noProof="0" dirty="0">
                <a:latin typeface="+mj-lt"/>
                <a:cs typeface="Arial"/>
              </a:rPr>
              <a:t>that can be included in the route</a:t>
            </a:r>
            <a:r>
              <a:rPr lang="en-GB" sz="1800" dirty="0">
                <a:latin typeface="+mj-lt"/>
                <a:cs typeface="Arial"/>
              </a:rPr>
              <a:t>.</a:t>
            </a:r>
            <a:r>
              <a:rPr lang="en-GB" sz="1800" noProof="0" dirty="0">
                <a:latin typeface="+mj-lt"/>
                <a:cs typeface="Arial"/>
              </a:rPr>
              <a:t> </a:t>
            </a:r>
          </a:p>
          <a:p>
            <a:pPr lvl="0"/>
            <a:r>
              <a:rPr lang="en-GB" sz="1800" noProof="0" dirty="0">
                <a:latin typeface="+mj-lt"/>
                <a:cs typeface="Arial"/>
              </a:rPr>
              <a:t>Which organisations are involved with relevant heritage sites, and can they become members? </a:t>
            </a:r>
          </a:p>
          <a:p>
            <a:pPr lvl="0"/>
            <a:r>
              <a:rPr lang="en-GB" sz="1800" noProof="0" dirty="0">
                <a:latin typeface="+mj-lt"/>
                <a:cs typeface="Arial"/>
              </a:rPr>
              <a:t>What is prioritised?</a:t>
            </a:r>
          </a:p>
          <a:p>
            <a:endParaRPr lang="en-GB" sz="1900" noProof="0" dirty="0"/>
          </a:p>
        </p:txBody>
      </p:sp>
      <p:pic>
        <p:nvPicPr>
          <p:cNvPr id="6" name="Kuva 5" descr="Kuva, joka sisältää kohteen teksti, Fontti, kuvakaappaus&#10;&#10;Tekoälyllä luotu sisältö voi olla virheellistä.">
            <a:extLst>
              <a:ext uri="{FF2B5EF4-FFF2-40B4-BE49-F238E27FC236}">
                <a16:creationId xmlns:a16="http://schemas.microsoft.com/office/drawing/2014/main" id="{F8E937F6-9398-64F4-2D34-D760793C34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67996" y="5829374"/>
            <a:ext cx="2201856" cy="744422"/>
          </a:xfrm>
          <a:prstGeom prst="rect">
            <a:avLst/>
          </a:prstGeom>
        </p:spPr>
      </p:pic>
      <p:sp>
        <p:nvSpPr>
          <p:cNvPr id="5" name="Tekstiruutu 4">
            <a:extLst>
              <a:ext uri="{FF2B5EF4-FFF2-40B4-BE49-F238E27FC236}">
                <a16:creationId xmlns:a16="http://schemas.microsoft.com/office/drawing/2014/main" id="{8C892D32-5A0C-FB49-42B0-39EA2EA1A751}"/>
              </a:ext>
            </a:extLst>
          </p:cNvPr>
          <p:cNvSpPr txBox="1"/>
          <p:nvPr/>
        </p:nvSpPr>
        <p:spPr>
          <a:xfrm>
            <a:off x="660400" y="6573797"/>
            <a:ext cx="4140200" cy="261610"/>
          </a:xfrm>
          <a:prstGeom prst="rect">
            <a:avLst/>
          </a:prstGeom>
          <a:noFill/>
        </p:spPr>
        <p:txBody>
          <a:bodyPr wrap="square" rtlCol="0">
            <a:spAutoFit/>
          </a:bodyPr>
          <a:lstStyle/>
          <a:p>
            <a:r>
              <a:rPr lang="fi-FI" sz="1100" dirty="0">
                <a:solidFill>
                  <a:schemeClr val="bg1"/>
                </a:solidFill>
                <a:latin typeface="Arial" panose="020B0604020202020204" pitchFamily="34" charset="0"/>
                <a:cs typeface="Arial" panose="020B0604020202020204" pitchFamily="34" charset="0"/>
              </a:rPr>
              <a:t>Photo: Julia Kivelä, </a:t>
            </a:r>
            <a:r>
              <a:rPr lang="fi-FI" sz="1100" dirty="0" err="1">
                <a:solidFill>
                  <a:schemeClr val="bg1"/>
                </a:solidFill>
                <a:latin typeface="Arial" panose="020B0604020202020204" pitchFamily="34" charset="0"/>
                <a:cs typeface="Arial" panose="020B0604020202020204" pitchFamily="34" charset="0"/>
              </a:rPr>
              <a:t>Visit</a:t>
            </a:r>
            <a:r>
              <a:rPr lang="fi-FI" sz="1100" dirty="0">
                <a:solidFill>
                  <a:schemeClr val="bg1"/>
                </a:solidFill>
                <a:latin typeface="Arial" panose="020B0604020202020204" pitchFamily="34" charset="0"/>
                <a:cs typeface="Arial" panose="020B0604020202020204" pitchFamily="34" charset="0"/>
              </a:rPr>
              <a:t> Finland, </a:t>
            </a:r>
            <a:r>
              <a:rPr lang="fi-FI" sz="1100" dirty="0" err="1">
                <a:solidFill>
                  <a:schemeClr val="bg1"/>
                </a:solidFill>
                <a:latin typeface="Arial" panose="020B0604020202020204" pitchFamily="34" charset="0"/>
                <a:cs typeface="Arial" panose="020B0604020202020204" pitchFamily="34" charset="0"/>
              </a:rPr>
              <a:t>The</a:t>
            </a:r>
            <a:r>
              <a:rPr lang="fi-FI" sz="1100" dirty="0">
                <a:solidFill>
                  <a:schemeClr val="bg1"/>
                </a:solidFill>
                <a:latin typeface="Arial" panose="020B0604020202020204" pitchFamily="34" charset="0"/>
                <a:cs typeface="Arial" panose="020B0604020202020204" pitchFamily="34" charset="0"/>
              </a:rPr>
              <a:t> Ahlström </a:t>
            </a:r>
            <a:r>
              <a:rPr lang="fi-FI" sz="1100" dirty="0" err="1">
                <a:solidFill>
                  <a:schemeClr val="bg1"/>
                </a:solidFill>
                <a:latin typeface="Arial" panose="020B0604020202020204" pitchFamily="34" charset="0"/>
                <a:cs typeface="Arial" panose="020B0604020202020204" pitchFamily="34" charset="0"/>
              </a:rPr>
              <a:t>Ironworks</a:t>
            </a:r>
            <a:endParaRPr lang="fi-FI"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0093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 name="Kuva 4" descr="Kuva, joka sisältää kohteen piha-, puu, vesi, taivas&#10;&#10;Tekoälyllä luotu sisältö voi olla virheellistä.">
            <a:extLst>
              <a:ext uri="{FF2B5EF4-FFF2-40B4-BE49-F238E27FC236}">
                <a16:creationId xmlns:a16="http://schemas.microsoft.com/office/drawing/2014/main" id="{22A1A847-6682-5B34-E428-C68B3C2A33AD}"/>
              </a:ext>
            </a:extLst>
          </p:cNvPr>
          <p:cNvPicPr>
            <a:picLocks noChangeAspect="1"/>
          </p:cNvPicPr>
          <p:nvPr/>
        </p:nvPicPr>
        <p:blipFill>
          <a:blip r:embed="rId3" cstate="print">
            <a:extLst>
              <a:ext uri="{28A0092B-C50C-407E-A947-70E740481C1C}">
                <a14:useLocalDpi xmlns:a14="http://schemas.microsoft.com/office/drawing/2010/main"/>
              </a:ext>
            </a:extLst>
          </a:blip>
          <a:srcRect b="-1"/>
          <a:stretch>
            <a:fill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Otsikko 1">
            <a:extLst>
              <a:ext uri="{FF2B5EF4-FFF2-40B4-BE49-F238E27FC236}">
                <a16:creationId xmlns:a16="http://schemas.microsoft.com/office/drawing/2014/main" id="{FDE590C3-211C-AA88-77DB-A374057EB9CB}"/>
              </a:ext>
            </a:extLst>
          </p:cNvPr>
          <p:cNvSpPr>
            <a:spLocks noGrp="1"/>
          </p:cNvSpPr>
          <p:nvPr>
            <p:ph type="title"/>
          </p:nvPr>
        </p:nvSpPr>
        <p:spPr>
          <a:xfrm>
            <a:off x="7531610" y="-130175"/>
            <a:ext cx="3822189" cy="1899912"/>
          </a:xfrm>
        </p:spPr>
        <p:txBody>
          <a:bodyPr>
            <a:normAutofit/>
          </a:bodyPr>
          <a:lstStyle/>
          <a:p>
            <a:r>
              <a:rPr lang="en-GB" sz="4000" noProof="0" dirty="0"/>
              <a:t>Map the partners</a:t>
            </a:r>
          </a:p>
        </p:txBody>
      </p:sp>
      <p:sp>
        <p:nvSpPr>
          <p:cNvPr id="3" name="Sisällön paikkamerkki 2">
            <a:extLst>
              <a:ext uri="{FF2B5EF4-FFF2-40B4-BE49-F238E27FC236}">
                <a16:creationId xmlns:a16="http://schemas.microsoft.com/office/drawing/2014/main" id="{C9F7A92F-425C-0627-1D71-00F06E860362}"/>
              </a:ext>
            </a:extLst>
          </p:cNvPr>
          <p:cNvSpPr>
            <a:spLocks noGrp="1"/>
          </p:cNvSpPr>
          <p:nvPr>
            <p:ph idx="1"/>
          </p:nvPr>
        </p:nvSpPr>
        <p:spPr>
          <a:xfrm>
            <a:off x="7531610" y="2434201"/>
            <a:ext cx="4239765" cy="3742762"/>
          </a:xfrm>
        </p:spPr>
        <p:txBody>
          <a:bodyPr vert="horz" lIns="91440" tIns="45720" rIns="91440" bIns="45720" rtlCol="0" anchor="t">
            <a:normAutofit/>
          </a:bodyPr>
          <a:lstStyle/>
          <a:p>
            <a:pPr lvl="0"/>
            <a:r>
              <a:rPr lang="en-GB" sz="1800" noProof="0" dirty="0">
                <a:latin typeface="+mj-lt"/>
                <a:cs typeface="Arial"/>
              </a:rPr>
              <a:t>Which organisations could be involved in the network?</a:t>
            </a:r>
          </a:p>
          <a:p>
            <a:pPr lvl="0"/>
            <a:r>
              <a:rPr lang="en-GB" sz="1800" noProof="0" dirty="0">
                <a:latin typeface="+mj-lt"/>
                <a:cs typeface="Arial"/>
              </a:rPr>
              <a:t>Who can become a member? </a:t>
            </a:r>
          </a:p>
          <a:p>
            <a:r>
              <a:rPr lang="en-GB" sz="1800" noProof="0" dirty="0">
                <a:latin typeface="+mj-lt"/>
                <a:cs typeface="Arial"/>
              </a:rPr>
              <a:t>What types of organisations could benefit from being part of the Cultural Route network?</a:t>
            </a:r>
          </a:p>
          <a:p>
            <a:pPr lvl="0"/>
            <a:r>
              <a:rPr lang="en-GB" sz="1800" noProof="0" dirty="0">
                <a:latin typeface="+mj-lt"/>
                <a:cs typeface="Arial"/>
              </a:rPr>
              <a:t>What kind of expertise does the network need from its members?</a:t>
            </a:r>
            <a:r>
              <a:rPr lang="en-GB" sz="1700" noProof="0" dirty="0">
                <a:latin typeface="+mj-lt"/>
                <a:cs typeface="Arial"/>
              </a:rPr>
              <a:t> </a:t>
            </a:r>
          </a:p>
          <a:p>
            <a:endParaRPr lang="en-GB" sz="2000" noProof="0" dirty="0"/>
          </a:p>
        </p:txBody>
      </p:sp>
      <p:pic>
        <p:nvPicPr>
          <p:cNvPr id="7" name="Kuva 6" descr="Kuva, joka sisältää kohteen teksti, Fontti, kuvakaappaus&#10;&#10;Tekoälyllä luotu sisältö voi olla virheellistä.">
            <a:extLst>
              <a:ext uri="{FF2B5EF4-FFF2-40B4-BE49-F238E27FC236}">
                <a16:creationId xmlns:a16="http://schemas.microsoft.com/office/drawing/2014/main" id="{B3A52E48-916E-715C-A1B2-AC7B0D3FC99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69519" y="5825949"/>
            <a:ext cx="2201856" cy="744422"/>
          </a:xfrm>
          <a:prstGeom prst="rect">
            <a:avLst/>
          </a:prstGeom>
        </p:spPr>
      </p:pic>
      <p:sp>
        <p:nvSpPr>
          <p:cNvPr id="4" name="Tekstiruutu 3">
            <a:extLst>
              <a:ext uri="{FF2B5EF4-FFF2-40B4-BE49-F238E27FC236}">
                <a16:creationId xmlns:a16="http://schemas.microsoft.com/office/drawing/2014/main" id="{CE6842FA-5D4E-D7E8-9292-3BDA49AC5CC1}"/>
              </a:ext>
            </a:extLst>
          </p:cNvPr>
          <p:cNvSpPr txBox="1"/>
          <p:nvPr/>
        </p:nvSpPr>
        <p:spPr>
          <a:xfrm>
            <a:off x="685800" y="6570371"/>
            <a:ext cx="2730500" cy="261610"/>
          </a:xfrm>
          <a:prstGeom prst="rect">
            <a:avLst/>
          </a:prstGeom>
          <a:noFill/>
        </p:spPr>
        <p:txBody>
          <a:bodyPr wrap="square" rtlCol="0">
            <a:spAutoFit/>
          </a:bodyPr>
          <a:lstStyle/>
          <a:p>
            <a:r>
              <a:rPr lang="fi-FI" sz="1100" dirty="0">
                <a:solidFill>
                  <a:schemeClr val="bg1"/>
                </a:solidFill>
                <a:latin typeface="Arial" panose="020B0604020202020204" pitchFamily="34" charset="0"/>
                <a:cs typeface="Arial" panose="020B0604020202020204" pitchFamily="34" charset="0"/>
              </a:rPr>
              <a:t>Photo: Ahlström </a:t>
            </a:r>
            <a:r>
              <a:rPr lang="fi-FI" sz="1100" dirty="0" err="1">
                <a:solidFill>
                  <a:schemeClr val="bg1"/>
                </a:solidFill>
                <a:latin typeface="Arial" panose="020B0604020202020204" pitchFamily="34" charset="0"/>
                <a:cs typeface="Arial" panose="020B0604020202020204" pitchFamily="34" charset="0"/>
              </a:rPr>
              <a:t>Ironworks</a:t>
            </a:r>
            <a:r>
              <a:rPr lang="fi-FI" sz="1100" dirty="0">
                <a:solidFill>
                  <a:schemeClr val="bg1"/>
                </a:solidFill>
                <a:latin typeface="Arial" panose="020B0604020202020204" pitchFamily="34" charset="0"/>
                <a:cs typeface="Arial" panose="020B0604020202020204" pitchFamily="34" charset="0"/>
              </a:rPr>
              <a:t>, Noormarkku</a:t>
            </a:r>
          </a:p>
        </p:txBody>
      </p:sp>
    </p:spTree>
    <p:extLst>
      <p:ext uri="{BB962C8B-B14F-4D97-AF65-F5344CB8AC3E}">
        <p14:creationId xmlns:p14="http://schemas.microsoft.com/office/powerpoint/2010/main" val="1170180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Otsikko 1">
            <a:extLst>
              <a:ext uri="{FF2B5EF4-FFF2-40B4-BE49-F238E27FC236}">
                <a16:creationId xmlns:a16="http://schemas.microsoft.com/office/drawing/2014/main" id="{73072F73-D4B3-1ADA-33CA-FD57911A118C}"/>
              </a:ext>
            </a:extLst>
          </p:cNvPr>
          <p:cNvSpPr>
            <a:spLocks noGrp="1"/>
          </p:cNvSpPr>
          <p:nvPr>
            <p:ph type="title"/>
          </p:nvPr>
        </p:nvSpPr>
        <p:spPr>
          <a:xfrm>
            <a:off x="7531610" y="165100"/>
            <a:ext cx="3822189" cy="1899912"/>
          </a:xfrm>
        </p:spPr>
        <p:txBody>
          <a:bodyPr>
            <a:normAutofit/>
          </a:bodyPr>
          <a:lstStyle/>
          <a:p>
            <a:r>
              <a:rPr lang="en-GB" sz="4000" noProof="0" dirty="0"/>
              <a:t>Organisation model</a:t>
            </a:r>
          </a:p>
        </p:txBody>
      </p:sp>
      <p:pic>
        <p:nvPicPr>
          <p:cNvPr id="5" name="Kuva 4">
            <a:extLst>
              <a:ext uri="{FF2B5EF4-FFF2-40B4-BE49-F238E27FC236}">
                <a16:creationId xmlns:a16="http://schemas.microsoft.com/office/drawing/2014/main" id="{E0E7468F-4E5F-8C9E-003B-8FB11EAC3B0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rot="5400000">
            <a:off x="39196" y="-39195"/>
            <a:ext cx="6858000" cy="6936390"/>
          </a:xfrm>
          <a:prstGeom prst="rect">
            <a:avLst/>
          </a:prstGeom>
        </p:spPr>
      </p:pic>
      <p:sp>
        <p:nvSpPr>
          <p:cNvPr id="3" name="Sisällön paikkamerkki 2">
            <a:extLst>
              <a:ext uri="{FF2B5EF4-FFF2-40B4-BE49-F238E27FC236}">
                <a16:creationId xmlns:a16="http://schemas.microsoft.com/office/drawing/2014/main" id="{8BA804A4-5DD5-4F26-9846-4D95208412C6}"/>
              </a:ext>
            </a:extLst>
          </p:cNvPr>
          <p:cNvSpPr>
            <a:spLocks noGrp="1"/>
          </p:cNvSpPr>
          <p:nvPr>
            <p:ph idx="1"/>
          </p:nvPr>
        </p:nvSpPr>
        <p:spPr>
          <a:xfrm>
            <a:off x="7531610" y="2434201"/>
            <a:ext cx="4239765" cy="3742762"/>
          </a:xfrm>
        </p:spPr>
        <p:txBody>
          <a:bodyPr vert="horz" lIns="91440" tIns="45720" rIns="91440" bIns="45720" rtlCol="0" anchor="t">
            <a:normAutofit/>
          </a:bodyPr>
          <a:lstStyle/>
          <a:p>
            <a:pPr lvl="0"/>
            <a:r>
              <a:rPr lang="en-GB" sz="1800" noProof="0" dirty="0">
                <a:latin typeface="+mj-lt"/>
                <a:cs typeface="Arial"/>
              </a:rPr>
              <a:t>How should the membership categories be defined?</a:t>
            </a:r>
          </a:p>
          <a:p>
            <a:pPr lvl="0"/>
            <a:r>
              <a:rPr lang="en-GB" sz="1800" noProof="0" dirty="0">
                <a:latin typeface="+mj-lt"/>
                <a:cs typeface="Arial"/>
              </a:rPr>
              <a:t>How should the membership fees be set for each category?</a:t>
            </a:r>
          </a:p>
          <a:p>
            <a:r>
              <a:rPr lang="en-GB" sz="1800" noProof="0" dirty="0">
                <a:latin typeface="+mj-lt"/>
                <a:cs typeface="Arial"/>
              </a:rPr>
              <a:t>What kind of responsibilities (other than membership fee) can be set for members in each membership </a:t>
            </a:r>
            <a:r>
              <a:rPr lang="en-GB" sz="1800" dirty="0">
                <a:latin typeface="+mj-lt"/>
                <a:cs typeface="Arial"/>
              </a:rPr>
              <a:t>category</a:t>
            </a:r>
            <a:r>
              <a:rPr lang="en-GB" sz="1800" noProof="0" dirty="0">
                <a:latin typeface="+mj-lt"/>
                <a:cs typeface="Arial"/>
              </a:rPr>
              <a:t>? </a:t>
            </a:r>
          </a:p>
          <a:p>
            <a:endParaRPr lang="en-GB" sz="2000" noProof="0" dirty="0"/>
          </a:p>
        </p:txBody>
      </p:sp>
      <p:pic>
        <p:nvPicPr>
          <p:cNvPr id="7" name="Kuva 6" descr="Kuva, joka sisältää kohteen teksti, Fontti, kuvakaappaus&#10;&#10;Tekoälyllä luotu sisältö voi olla virheellistä.">
            <a:extLst>
              <a:ext uri="{FF2B5EF4-FFF2-40B4-BE49-F238E27FC236}">
                <a16:creationId xmlns:a16="http://schemas.microsoft.com/office/drawing/2014/main" id="{79E3DA0A-3E8F-2C61-A0E0-8A422E6DA1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69519" y="5825949"/>
            <a:ext cx="2201856" cy="744422"/>
          </a:xfrm>
          <a:prstGeom prst="rect">
            <a:avLst/>
          </a:prstGeom>
        </p:spPr>
      </p:pic>
      <p:sp>
        <p:nvSpPr>
          <p:cNvPr id="4" name="Tekstiruutu 3">
            <a:extLst>
              <a:ext uri="{FF2B5EF4-FFF2-40B4-BE49-F238E27FC236}">
                <a16:creationId xmlns:a16="http://schemas.microsoft.com/office/drawing/2014/main" id="{C3E377ED-8053-28AF-0834-5B26401CFBB6}"/>
              </a:ext>
            </a:extLst>
          </p:cNvPr>
          <p:cNvSpPr txBox="1"/>
          <p:nvPr/>
        </p:nvSpPr>
        <p:spPr>
          <a:xfrm>
            <a:off x="368300" y="6451600"/>
            <a:ext cx="4597400" cy="261610"/>
          </a:xfrm>
          <a:prstGeom prst="rect">
            <a:avLst/>
          </a:prstGeom>
          <a:noFill/>
        </p:spPr>
        <p:txBody>
          <a:bodyPr wrap="square" rtlCol="0">
            <a:spAutoFit/>
          </a:bodyPr>
          <a:lstStyle/>
          <a:p>
            <a:r>
              <a:rPr lang="fi-FI" sz="1100" dirty="0">
                <a:solidFill>
                  <a:schemeClr val="bg1"/>
                </a:solidFill>
                <a:latin typeface="Arial" panose="020B0604020202020204" pitchFamily="34" charset="0"/>
                <a:cs typeface="Arial" panose="020B0604020202020204" pitchFamily="34" charset="0"/>
              </a:rPr>
              <a:t>Photo: Säynätsalo Town Hall, Harri Taskinen, </a:t>
            </a:r>
            <a:r>
              <a:rPr lang="fi-FI" sz="1100" dirty="0" err="1">
                <a:solidFill>
                  <a:schemeClr val="bg1"/>
                </a:solidFill>
                <a:latin typeface="Arial" panose="020B0604020202020204" pitchFamily="34" charset="0"/>
                <a:cs typeface="Arial" panose="020B0604020202020204" pitchFamily="34" charset="0"/>
              </a:rPr>
              <a:t>Tavolo</a:t>
            </a:r>
            <a:r>
              <a:rPr lang="fi-FI" sz="1100" dirty="0">
                <a:solidFill>
                  <a:schemeClr val="bg1"/>
                </a:solidFill>
                <a:latin typeface="Arial" panose="020B0604020202020204" pitchFamily="34" charset="0"/>
                <a:cs typeface="Arial" panose="020B0604020202020204" pitchFamily="34" charset="0"/>
              </a:rPr>
              <a:t> </a:t>
            </a:r>
            <a:r>
              <a:rPr lang="fi-FI" sz="1100" dirty="0" err="1">
                <a:solidFill>
                  <a:schemeClr val="bg1"/>
                </a:solidFill>
                <a:latin typeface="Arial" panose="020B0604020202020204" pitchFamily="34" charset="0"/>
                <a:cs typeface="Arial" panose="020B0604020202020204" pitchFamily="34" charset="0"/>
              </a:rPr>
              <a:t>Bianco</a:t>
            </a:r>
            <a:r>
              <a:rPr lang="fi-FI" sz="1100" dirty="0">
                <a:solidFill>
                  <a:schemeClr val="bg1"/>
                </a:solidFill>
                <a:latin typeface="Arial" panose="020B0604020202020204" pitchFamily="34" charset="0"/>
                <a:cs typeface="Arial" panose="020B0604020202020204" pitchFamily="34" charset="0"/>
              </a:rPr>
              <a:t> Oy</a:t>
            </a:r>
          </a:p>
        </p:txBody>
      </p:sp>
    </p:spTree>
    <p:extLst>
      <p:ext uri="{BB962C8B-B14F-4D97-AF65-F5344CB8AC3E}">
        <p14:creationId xmlns:p14="http://schemas.microsoft.com/office/powerpoint/2010/main" val="3841363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Otsikko 1">
            <a:extLst>
              <a:ext uri="{FF2B5EF4-FFF2-40B4-BE49-F238E27FC236}">
                <a16:creationId xmlns:a16="http://schemas.microsoft.com/office/drawing/2014/main" id="{E3CC221A-9207-43AE-3957-D997ABB746AC}"/>
              </a:ext>
            </a:extLst>
          </p:cNvPr>
          <p:cNvSpPr>
            <a:spLocks noGrp="1"/>
          </p:cNvSpPr>
          <p:nvPr>
            <p:ph type="title"/>
          </p:nvPr>
        </p:nvSpPr>
        <p:spPr>
          <a:xfrm>
            <a:off x="836679" y="600073"/>
            <a:ext cx="6002110" cy="1495425"/>
          </a:xfrm>
        </p:spPr>
        <p:txBody>
          <a:bodyPr>
            <a:normAutofit/>
          </a:bodyPr>
          <a:lstStyle/>
          <a:p>
            <a:r>
              <a:rPr lang="en-GB" sz="4000" noProof="0" dirty="0"/>
              <a:t>Plan Activities in Five Priority Fields of Action</a:t>
            </a:r>
          </a:p>
        </p:txBody>
      </p:sp>
      <p:sp>
        <p:nvSpPr>
          <p:cNvPr id="3" name="Sisällön paikkamerkki 2">
            <a:extLst>
              <a:ext uri="{FF2B5EF4-FFF2-40B4-BE49-F238E27FC236}">
                <a16:creationId xmlns:a16="http://schemas.microsoft.com/office/drawing/2014/main" id="{0DFFB74D-D158-5706-BBF4-42061247F8DE}"/>
              </a:ext>
            </a:extLst>
          </p:cNvPr>
          <p:cNvSpPr>
            <a:spLocks noGrp="1"/>
          </p:cNvSpPr>
          <p:nvPr>
            <p:ph idx="1"/>
          </p:nvPr>
        </p:nvSpPr>
        <p:spPr>
          <a:xfrm>
            <a:off x="836680" y="2405067"/>
            <a:ext cx="6002110" cy="3729034"/>
          </a:xfrm>
        </p:spPr>
        <p:txBody>
          <a:bodyPr vert="horz" lIns="91440" tIns="45720" rIns="91440" bIns="45720" rtlCol="0" anchor="t">
            <a:normAutofit/>
          </a:bodyPr>
          <a:lstStyle/>
          <a:p>
            <a:r>
              <a:rPr lang="en-GB" sz="1800" noProof="0" dirty="0">
                <a:cs typeface="Arial"/>
              </a:rPr>
              <a:t>What network members are already doing in relation </a:t>
            </a:r>
            <a:br>
              <a:rPr lang="en-GB" sz="1800" dirty="0">
                <a:cs typeface="Arial"/>
              </a:rPr>
            </a:br>
            <a:r>
              <a:rPr lang="en-GB" sz="1800" noProof="0" dirty="0">
                <a:cs typeface="Arial"/>
              </a:rPr>
              <a:t>to the priority fields of action? Could existing activities be scaled up?</a:t>
            </a:r>
          </a:p>
          <a:p>
            <a:pPr lvl="0"/>
            <a:r>
              <a:rPr lang="en-GB" sz="1800" noProof="0" dirty="0">
                <a:cs typeface="Arial"/>
              </a:rPr>
              <a:t>Consider whether it is necessary to focus on one priority fields of action slightly more than another? Where do you want to allocate resources at this stage? Can you identify a priority field of action that has received less attention but could bring benefits to the network if given more focus?</a:t>
            </a:r>
          </a:p>
          <a:p>
            <a:r>
              <a:rPr lang="en-GB" sz="1800" noProof="0" dirty="0">
                <a:cs typeface="Arial"/>
              </a:rPr>
              <a:t>Brainstorm ideas for joint activities in different fields </a:t>
            </a:r>
            <a:br>
              <a:rPr lang="en-GB" sz="1800" dirty="0">
                <a:cs typeface="Arial"/>
              </a:rPr>
            </a:br>
            <a:r>
              <a:rPr lang="en-GB" sz="1800" noProof="0" dirty="0">
                <a:cs typeface="Arial"/>
              </a:rPr>
              <a:t>of action for the route network.</a:t>
            </a:r>
          </a:p>
          <a:p>
            <a:endParaRPr lang="en-GB" sz="1400" noProof="0" dirty="0"/>
          </a:p>
        </p:txBody>
      </p:sp>
      <p:pic>
        <p:nvPicPr>
          <p:cNvPr id="5" name="Kuva 4" descr="Kuva, joka sisältää kohteen sisä-, taide, seinä, lattia&#10;&#10;Tekoälyllä luotu sisältö voi olla virheellistä.">
            <a:extLst>
              <a:ext uri="{FF2B5EF4-FFF2-40B4-BE49-F238E27FC236}">
                <a16:creationId xmlns:a16="http://schemas.microsoft.com/office/drawing/2014/main" id="{DA21FDE3-DC72-55DE-FD1B-300C8CFF625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199440" y="10"/>
            <a:ext cx="4992560" cy="6857990"/>
          </a:xfrm>
          <a:prstGeom prst="rect">
            <a:avLst/>
          </a:prstGeom>
          <a:effectLst/>
        </p:spPr>
      </p:pic>
      <p:pic>
        <p:nvPicPr>
          <p:cNvPr id="6" name="Kuva 5" descr="Kuva, joka sisältää kohteen teksti, Fontti, kuvakaappaus&#10;&#10;Tekoälyllä luotu sisältö voi olla virheellistä.">
            <a:extLst>
              <a:ext uri="{FF2B5EF4-FFF2-40B4-BE49-F238E27FC236}">
                <a16:creationId xmlns:a16="http://schemas.microsoft.com/office/drawing/2014/main" id="{A427B128-A0D4-06A6-5BB3-83289D56FE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031" y="5817095"/>
            <a:ext cx="2201856" cy="744422"/>
          </a:xfrm>
          <a:prstGeom prst="rect">
            <a:avLst/>
          </a:prstGeom>
        </p:spPr>
      </p:pic>
      <p:sp>
        <p:nvSpPr>
          <p:cNvPr id="4" name="Tekstiruutu 3">
            <a:extLst>
              <a:ext uri="{FF2B5EF4-FFF2-40B4-BE49-F238E27FC236}">
                <a16:creationId xmlns:a16="http://schemas.microsoft.com/office/drawing/2014/main" id="{14363508-84E1-B5F2-C529-4251841116B0}"/>
              </a:ext>
            </a:extLst>
          </p:cNvPr>
          <p:cNvSpPr txBox="1"/>
          <p:nvPr/>
        </p:nvSpPr>
        <p:spPr>
          <a:xfrm>
            <a:off x="7289800" y="6450315"/>
            <a:ext cx="3517900" cy="261610"/>
          </a:xfrm>
          <a:prstGeom prst="rect">
            <a:avLst/>
          </a:prstGeom>
          <a:noFill/>
        </p:spPr>
        <p:txBody>
          <a:bodyPr wrap="square" rtlCol="0">
            <a:spAutoFit/>
          </a:bodyPr>
          <a:lstStyle/>
          <a:p>
            <a:r>
              <a:rPr lang="fi-FI" sz="1100" dirty="0">
                <a:solidFill>
                  <a:schemeClr val="bg1"/>
                </a:solidFill>
                <a:latin typeface="Arial" panose="020B0604020202020204" pitchFamily="34" charset="0"/>
                <a:cs typeface="Arial" panose="020B0604020202020204" pitchFamily="34" charset="0"/>
              </a:rPr>
              <a:t>Photo: Topi </a:t>
            </a:r>
            <a:r>
              <a:rPr lang="fi-FI" sz="1100" dirty="0" err="1">
                <a:solidFill>
                  <a:schemeClr val="bg1"/>
                </a:solidFill>
                <a:latin typeface="Arial" panose="020B0604020202020204" pitchFamily="34" charset="0"/>
                <a:cs typeface="Arial" panose="020B0604020202020204" pitchFamily="34" charset="0"/>
              </a:rPr>
              <a:t>Leikas</a:t>
            </a:r>
            <a:r>
              <a:rPr lang="fi-FI" sz="1100" dirty="0">
                <a:solidFill>
                  <a:schemeClr val="bg1"/>
                </a:solidFill>
                <a:latin typeface="Arial" panose="020B0604020202020204" pitchFamily="34" charset="0"/>
                <a:cs typeface="Arial" panose="020B0604020202020204" pitchFamily="34" charset="0"/>
              </a:rPr>
              <a:t>, </a:t>
            </a:r>
            <a:r>
              <a:rPr lang="fi-FI" sz="1100" dirty="0" err="1">
                <a:solidFill>
                  <a:schemeClr val="bg1"/>
                </a:solidFill>
                <a:latin typeface="Arial" panose="020B0604020202020204" pitchFamily="34" charset="0"/>
                <a:cs typeface="Arial" panose="020B0604020202020204" pitchFamily="34" charset="0"/>
              </a:rPr>
              <a:t>Finnish</a:t>
            </a:r>
            <a:r>
              <a:rPr lang="fi-FI" sz="1100" dirty="0">
                <a:solidFill>
                  <a:schemeClr val="bg1"/>
                </a:solidFill>
                <a:latin typeface="Arial" panose="020B0604020202020204" pitchFamily="34" charset="0"/>
                <a:cs typeface="Arial" panose="020B0604020202020204" pitchFamily="34" charset="0"/>
              </a:rPr>
              <a:t> </a:t>
            </a:r>
            <a:r>
              <a:rPr lang="fi-FI" sz="1100" dirty="0" err="1">
                <a:solidFill>
                  <a:schemeClr val="bg1"/>
                </a:solidFill>
                <a:latin typeface="Arial" panose="020B0604020202020204" pitchFamily="34" charset="0"/>
                <a:cs typeface="Arial" panose="020B0604020202020204" pitchFamily="34" charset="0"/>
              </a:rPr>
              <a:t>Heritage</a:t>
            </a:r>
            <a:r>
              <a:rPr lang="fi-FI" sz="1100" dirty="0">
                <a:solidFill>
                  <a:schemeClr val="bg1"/>
                </a:solidFill>
                <a:latin typeface="Arial" panose="020B0604020202020204" pitchFamily="34" charset="0"/>
                <a:cs typeface="Arial" panose="020B0604020202020204" pitchFamily="34" charset="0"/>
              </a:rPr>
              <a:t> </a:t>
            </a:r>
            <a:r>
              <a:rPr lang="fi-FI" sz="1100" dirty="0" err="1">
                <a:solidFill>
                  <a:schemeClr val="bg1"/>
                </a:solidFill>
                <a:latin typeface="Arial" panose="020B0604020202020204" pitchFamily="34" charset="0"/>
                <a:cs typeface="Arial" panose="020B0604020202020204" pitchFamily="34" charset="0"/>
              </a:rPr>
              <a:t>Agency</a:t>
            </a:r>
            <a:endParaRPr lang="fi-FI"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543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8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Otsikko 1">
            <a:extLst>
              <a:ext uri="{FF2B5EF4-FFF2-40B4-BE49-F238E27FC236}">
                <a16:creationId xmlns:a16="http://schemas.microsoft.com/office/drawing/2014/main" id="{DC937A8D-06FA-8C4F-EA79-2216D4FD123F}"/>
              </a:ext>
            </a:extLst>
          </p:cNvPr>
          <p:cNvSpPr>
            <a:spLocks noGrp="1"/>
          </p:cNvSpPr>
          <p:nvPr>
            <p:ph type="title"/>
          </p:nvPr>
        </p:nvSpPr>
        <p:spPr>
          <a:xfrm>
            <a:off x="838201" y="593725"/>
            <a:ext cx="5251316" cy="1229179"/>
          </a:xfrm>
        </p:spPr>
        <p:txBody>
          <a:bodyPr>
            <a:normAutofit fontScale="90000"/>
          </a:bodyPr>
          <a:lstStyle/>
          <a:p>
            <a:r>
              <a:rPr lang="en-GB" noProof="0" dirty="0"/>
              <a:t>Plan Route Network Communication</a:t>
            </a:r>
          </a:p>
        </p:txBody>
      </p:sp>
      <p:sp>
        <p:nvSpPr>
          <p:cNvPr id="3" name="Sisällön paikkamerkki 2">
            <a:extLst>
              <a:ext uri="{FF2B5EF4-FFF2-40B4-BE49-F238E27FC236}">
                <a16:creationId xmlns:a16="http://schemas.microsoft.com/office/drawing/2014/main" id="{18D761EA-5E03-898E-7BC1-35B5B1584A69}"/>
              </a:ext>
            </a:extLst>
          </p:cNvPr>
          <p:cNvSpPr>
            <a:spLocks noGrp="1"/>
          </p:cNvSpPr>
          <p:nvPr>
            <p:ph idx="1"/>
          </p:nvPr>
        </p:nvSpPr>
        <p:spPr>
          <a:xfrm>
            <a:off x="838201" y="2492375"/>
            <a:ext cx="6086470" cy="4533446"/>
          </a:xfrm>
        </p:spPr>
        <p:txBody>
          <a:bodyPr vert="horz" lIns="91440" tIns="45720" rIns="91440" bIns="45720" rtlCol="0" anchor="t">
            <a:noAutofit/>
          </a:bodyPr>
          <a:lstStyle/>
          <a:p>
            <a:pPr marL="0" indent="0">
              <a:buNone/>
            </a:pPr>
            <a:r>
              <a:rPr lang="en-GB" sz="1800" noProof="0" dirty="0">
                <a:latin typeface="+mj-lt"/>
                <a:cs typeface="Arial" panose="020B0604020202020204" pitchFamily="34" charset="0"/>
              </a:rPr>
              <a:t>Make a communication plan for the route network, consider:</a:t>
            </a:r>
          </a:p>
          <a:p>
            <a:r>
              <a:rPr lang="en-GB" sz="1800" noProof="0" dirty="0">
                <a:latin typeface="+mj-lt"/>
                <a:cs typeface="Arial"/>
              </a:rPr>
              <a:t>What do you want to achieve with your communication actions? (</a:t>
            </a:r>
            <a:r>
              <a:rPr lang="en-GB" sz="1800" dirty="0">
                <a:latin typeface="+mj-lt"/>
                <a:cs typeface="Arial"/>
              </a:rPr>
              <a:t>For</a:t>
            </a:r>
            <a:r>
              <a:rPr lang="en-GB" sz="1800" noProof="0" dirty="0">
                <a:latin typeface="+mj-lt"/>
                <a:cs typeface="Arial"/>
              </a:rPr>
              <a:t> example: more visitors to the sites, more new members for the network, raising awareness of the culture heritage theme represented by the route</a:t>
            </a:r>
            <a:r>
              <a:rPr lang="en-GB" sz="1800" dirty="0">
                <a:latin typeface="+mj-lt"/>
                <a:cs typeface="Arial"/>
              </a:rPr>
              <a:t>,</a:t>
            </a:r>
            <a:r>
              <a:rPr lang="en-GB" sz="1800" noProof="0" dirty="0">
                <a:latin typeface="+mj-lt"/>
                <a:cs typeface="Arial"/>
              </a:rPr>
              <a:t> etc</a:t>
            </a:r>
            <a:r>
              <a:rPr lang="en-GB" sz="1800" dirty="0">
                <a:latin typeface="+mj-lt"/>
                <a:cs typeface="Arial"/>
              </a:rPr>
              <a:t>.)</a:t>
            </a:r>
            <a:endParaRPr lang="en-GB" sz="1800" noProof="0" dirty="0">
              <a:latin typeface="+mj-lt"/>
              <a:cs typeface="Arial"/>
            </a:endParaRPr>
          </a:p>
          <a:p>
            <a:r>
              <a:rPr lang="en-GB" sz="1800" noProof="0" dirty="0">
                <a:latin typeface="+mj-lt"/>
                <a:cs typeface="Arial"/>
              </a:rPr>
              <a:t>What are the most important target groups for communication actions?</a:t>
            </a:r>
          </a:p>
          <a:p>
            <a:r>
              <a:rPr lang="en-GB" sz="1800" noProof="0" dirty="0">
                <a:latin typeface="+mj-lt"/>
                <a:cs typeface="Arial"/>
              </a:rPr>
              <a:t>What are the key messages to different target groups?</a:t>
            </a:r>
          </a:p>
          <a:p>
            <a:r>
              <a:rPr lang="en-GB" sz="1800" noProof="0" dirty="0">
                <a:latin typeface="+mj-lt"/>
                <a:cs typeface="Arial"/>
              </a:rPr>
              <a:t>Which communication channels are used? </a:t>
            </a:r>
          </a:p>
          <a:p>
            <a:r>
              <a:rPr lang="en-GB" sz="1800" noProof="0" dirty="0">
                <a:latin typeface="+mj-lt"/>
                <a:cs typeface="Arial"/>
              </a:rPr>
              <a:t>What are the concrete communication actions and schedule? (</a:t>
            </a:r>
            <a:r>
              <a:rPr lang="en-GB" sz="1800" dirty="0">
                <a:latin typeface="+mj-lt"/>
                <a:cs typeface="Arial"/>
              </a:rPr>
              <a:t>For</a:t>
            </a:r>
            <a:r>
              <a:rPr lang="en-GB" sz="1800" noProof="0" dirty="0">
                <a:latin typeface="+mj-lt"/>
                <a:cs typeface="Arial"/>
              </a:rPr>
              <a:t> example: How often to post on social media channels, how often to produce newsletters, etc.)</a:t>
            </a:r>
          </a:p>
          <a:p>
            <a:r>
              <a:rPr lang="en-GB" sz="1800" noProof="0" dirty="0">
                <a:latin typeface="+mj-lt"/>
                <a:cs typeface="Arial"/>
              </a:rPr>
              <a:t>Consider resources: both financial and in kind</a:t>
            </a:r>
            <a:r>
              <a:rPr lang="en-GB" sz="1800" noProof="0" dirty="0">
                <a:latin typeface="Arial"/>
                <a:cs typeface="Arial"/>
              </a:rPr>
              <a:t>.</a:t>
            </a:r>
          </a:p>
          <a:p>
            <a:pPr marL="0" indent="0">
              <a:buNone/>
            </a:pPr>
            <a:endParaRPr lang="en-GB" sz="1800" noProof="0" dirty="0"/>
          </a:p>
        </p:txBody>
      </p:sp>
      <p:pic>
        <p:nvPicPr>
          <p:cNvPr id="9" name="Kuva 8" descr="Kuva, joka sisältää kohteen teksti, Tarralappu, käsiala, Paperituote&#10;&#10;Tekoälyllä luotu sisältö voi olla virheellistä.">
            <a:extLst>
              <a:ext uri="{FF2B5EF4-FFF2-40B4-BE49-F238E27FC236}">
                <a16:creationId xmlns:a16="http://schemas.microsoft.com/office/drawing/2014/main" id="{1708D391-0C29-79E3-26B6-A79068A65257}"/>
              </a:ext>
            </a:extLst>
          </p:cNvPr>
          <p:cNvPicPr>
            <a:picLocks noChangeAspect="1"/>
          </p:cNvPicPr>
          <p:nvPr/>
        </p:nvPicPr>
        <p:blipFill>
          <a:blip r:embed="rId3" cstate="print">
            <a:extLst>
              <a:ext uri="{28A0092B-C50C-407E-A947-70E740481C1C}">
                <a14:useLocalDpi xmlns:a14="http://schemas.microsoft.com/office/drawing/2010/main"/>
              </a:ext>
            </a:extLst>
          </a:blip>
          <a:srcRect b="-1"/>
          <a:stretch>
            <a:fillRect/>
          </a:stretch>
        </p:blipFill>
        <p:spPr>
          <a:xfrm>
            <a:off x="6927718"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28" name="Kuva 27" descr="Kuva, joka sisältää kohteen teksti, kuvakaappaus, Fontti, Grafiikka&#10;&#10;Tekoälyllä luotu sisältö voi olla virheellistä.">
            <a:extLst>
              <a:ext uri="{FF2B5EF4-FFF2-40B4-BE49-F238E27FC236}">
                <a16:creationId xmlns:a16="http://schemas.microsoft.com/office/drawing/2014/main" id="{0814DAF2-97F0-CFB0-2521-310D749482A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68800" y="5828400"/>
            <a:ext cx="2204156" cy="745200"/>
          </a:xfrm>
          <a:prstGeom prst="rect">
            <a:avLst/>
          </a:prstGeom>
        </p:spPr>
      </p:pic>
      <p:sp>
        <p:nvSpPr>
          <p:cNvPr id="4" name="Tekstiruutu 3">
            <a:extLst>
              <a:ext uri="{FF2B5EF4-FFF2-40B4-BE49-F238E27FC236}">
                <a16:creationId xmlns:a16="http://schemas.microsoft.com/office/drawing/2014/main" id="{5FAFC14B-ED54-6CA1-30E3-45E328342E7F}"/>
              </a:ext>
            </a:extLst>
          </p:cNvPr>
          <p:cNvSpPr txBox="1"/>
          <p:nvPr/>
        </p:nvSpPr>
        <p:spPr>
          <a:xfrm>
            <a:off x="9969503" y="139700"/>
            <a:ext cx="2921000" cy="261610"/>
          </a:xfrm>
          <a:prstGeom prst="rect">
            <a:avLst/>
          </a:prstGeom>
          <a:noFill/>
        </p:spPr>
        <p:txBody>
          <a:bodyPr wrap="square" rtlCol="0">
            <a:spAutoFit/>
          </a:bodyPr>
          <a:lstStyle/>
          <a:p>
            <a:r>
              <a:rPr lang="fi-FI" sz="1100" dirty="0">
                <a:latin typeface="Arial" panose="020B0604020202020204" pitchFamily="34" charset="0"/>
                <a:cs typeface="Arial" panose="020B0604020202020204" pitchFamily="34" charset="0"/>
              </a:rPr>
              <a:t>Photo: </a:t>
            </a:r>
            <a:r>
              <a:rPr lang="fi-FI" sz="1100" dirty="0" err="1">
                <a:latin typeface="Arial" panose="020B0604020202020204" pitchFamily="34" charset="0"/>
                <a:cs typeface="Arial" panose="020B0604020202020204" pitchFamily="34" charset="0"/>
              </a:rPr>
              <a:t>Finnish</a:t>
            </a:r>
            <a:r>
              <a:rPr lang="fi-FI" sz="1100" dirty="0">
                <a:latin typeface="Arial" panose="020B0604020202020204" pitchFamily="34" charset="0"/>
                <a:cs typeface="Arial" panose="020B0604020202020204" pitchFamily="34" charset="0"/>
              </a:rPr>
              <a:t> </a:t>
            </a:r>
            <a:r>
              <a:rPr lang="fi-FI" sz="1100" dirty="0" err="1">
                <a:latin typeface="Arial" panose="020B0604020202020204" pitchFamily="34" charset="0"/>
                <a:cs typeface="Arial" panose="020B0604020202020204" pitchFamily="34" charset="0"/>
              </a:rPr>
              <a:t>Heritage</a:t>
            </a:r>
            <a:r>
              <a:rPr lang="fi-FI" sz="1100" dirty="0">
                <a:latin typeface="Arial" panose="020B0604020202020204" pitchFamily="34" charset="0"/>
                <a:cs typeface="Arial" panose="020B0604020202020204" pitchFamily="34" charset="0"/>
              </a:rPr>
              <a:t> </a:t>
            </a:r>
            <a:r>
              <a:rPr lang="fi-FI" sz="1100" dirty="0" err="1">
                <a:latin typeface="Arial" panose="020B0604020202020204" pitchFamily="34" charset="0"/>
                <a:cs typeface="Arial" panose="020B0604020202020204" pitchFamily="34" charset="0"/>
              </a:rPr>
              <a:t>Agency</a:t>
            </a:r>
            <a:endParaRPr lang="fi-FI"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860261"/>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131</TotalTime>
  <Words>1588</Words>
  <Application>Microsoft Office PowerPoint</Application>
  <PresentationFormat>Laajakuva</PresentationFormat>
  <Paragraphs>127</Paragraphs>
  <Slides>11</Slides>
  <Notes>10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11</vt:i4>
      </vt:variant>
    </vt:vector>
  </HeadingPairs>
  <TitlesOfParts>
    <vt:vector size="15" baseType="lpstr">
      <vt:lpstr>Aptos</vt:lpstr>
      <vt:lpstr>Aptos Display</vt:lpstr>
      <vt:lpstr>Arial</vt:lpstr>
      <vt:lpstr>Office-teema</vt:lpstr>
      <vt:lpstr>Workshop Model  for Developing Cultural Routes</vt:lpstr>
      <vt:lpstr>The starting point for building a cultural route  of the Council of Europe</vt:lpstr>
      <vt:lpstr>Purpose  and Goals</vt:lpstr>
      <vt:lpstr>Defining  the Theme</vt:lpstr>
      <vt:lpstr>Map the Heritage</vt:lpstr>
      <vt:lpstr>Map the partners</vt:lpstr>
      <vt:lpstr>Organisation model</vt:lpstr>
      <vt:lpstr>Plan Activities in Five Priority Fields of Action</vt:lpstr>
      <vt:lpstr>Plan Route Network Communication</vt:lpstr>
      <vt:lpstr>Risks and How We Prepare for Them</vt:lpstr>
      <vt:lpstr>Monitoring and Regular Route Meetings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Alho Anni (MV)</dc:creator>
  <cp:lastModifiedBy>Lantee Anna (MV)</cp:lastModifiedBy>
  <cp:revision>44</cp:revision>
  <dcterms:created xsi:type="dcterms:W3CDTF">2026-02-13T07:04:26Z</dcterms:created>
  <dcterms:modified xsi:type="dcterms:W3CDTF">2026-03-05T14:33:22Z</dcterms:modified>
</cp:coreProperties>
</file>